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8"/>
  </p:notesMasterIdLst>
  <p:handoutMasterIdLst>
    <p:handoutMasterId r:id="rId49"/>
  </p:handoutMasterIdLst>
  <p:sldIdLst>
    <p:sldId id="260"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312" r:id="rId20"/>
    <p:sldId id="282" r:id="rId21"/>
    <p:sldId id="283" r:id="rId22"/>
    <p:sldId id="284" r:id="rId23"/>
    <p:sldId id="285" r:id="rId24"/>
    <p:sldId id="286" r:id="rId25"/>
    <p:sldId id="313" r:id="rId26"/>
    <p:sldId id="306" r:id="rId27"/>
    <p:sldId id="308" r:id="rId28"/>
    <p:sldId id="307" r:id="rId29"/>
    <p:sldId id="287" r:id="rId30"/>
    <p:sldId id="288" r:id="rId31"/>
    <p:sldId id="289" r:id="rId32"/>
    <p:sldId id="290" r:id="rId33"/>
    <p:sldId id="291" r:id="rId34"/>
    <p:sldId id="292" r:id="rId35"/>
    <p:sldId id="293" r:id="rId36"/>
    <p:sldId id="294" r:id="rId37"/>
    <p:sldId id="295" r:id="rId38"/>
    <p:sldId id="296" r:id="rId39"/>
    <p:sldId id="298" r:id="rId40"/>
    <p:sldId id="309" r:id="rId41"/>
    <p:sldId id="302" r:id="rId42"/>
    <p:sldId id="303" r:id="rId43"/>
    <p:sldId id="310" r:id="rId44"/>
    <p:sldId id="311" r:id="rId45"/>
    <p:sldId id="314" r:id="rId46"/>
    <p:sldId id="315" r:id="rId47"/>
  </p:sldIdLst>
  <p:sldSz cx="9144000" cy="6858000" type="screen4x3"/>
  <p:notesSz cx="6954838" cy="9240838"/>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ryAnn Marchi" initials="M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8151"/>
    <a:srgbClr val="002B5E"/>
    <a:srgbClr val="CDB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238" autoAdjust="0"/>
    <p:restoredTop sz="90929"/>
  </p:normalViewPr>
  <p:slideViewPr>
    <p:cSldViewPr snapToGrid="0">
      <p:cViewPr>
        <p:scale>
          <a:sx n="60" d="100"/>
          <a:sy n="60" d="100"/>
        </p:scale>
        <p:origin x="-1422"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776" y="2646"/>
      </p:cViewPr>
      <p:guideLst>
        <p:guide orient="horz" pos="2911"/>
        <p:guide pos="219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3445220" y="0"/>
            <a:ext cx="3496738" cy="616056"/>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2534" tIns="46267" rIns="92534" bIns="46267" anchor="ctr"/>
          <a:lstStyle/>
          <a:p>
            <a:pPr algn="ctr">
              <a:defRPr/>
            </a:pPr>
            <a:endParaRPr lang="en-US"/>
          </a:p>
        </p:txBody>
      </p:sp>
      <p:sp>
        <p:nvSpPr>
          <p:cNvPr id="2" name="Header Placeholder 1"/>
          <p:cNvSpPr>
            <a:spLocks noGrp="1"/>
          </p:cNvSpPr>
          <p:nvPr>
            <p:ph type="hdr" sz="quarter"/>
          </p:nvPr>
        </p:nvSpPr>
        <p:spPr>
          <a:xfrm>
            <a:off x="1" y="0"/>
            <a:ext cx="3445220" cy="616056"/>
          </a:xfrm>
          <a:prstGeom prst="rect">
            <a:avLst/>
          </a:prstGeom>
          <a:ln w="6350">
            <a:solidFill>
              <a:schemeClr val="tx1"/>
            </a:solidFill>
            <a:prstDash val="solid"/>
          </a:ln>
        </p:spPr>
        <p:txBody>
          <a:bodyPr vert="horz" lIns="92534" tIns="46267" rIns="92534" bIns="46267" rtlCol="0" anchor="ctr"/>
          <a:lstStyle>
            <a:lvl1pPr algn="l">
              <a:tabLst>
                <a:tab pos="631351" algn="l"/>
              </a:tabLst>
              <a:defRPr sz="1200">
                <a:latin typeface="Georgia" pitchFamily="18" charset="0"/>
              </a:defRPr>
            </a:lvl1pPr>
          </a:lstStyle>
          <a:p>
            <a:pPr>
              <a:defRPr/>
            </a:pPr>
            <a:r>
              <a:rPr lang="en-US" dirty="0"/>
              <a:t>	</a:t>
            </a:r>
            <a:r>
              <a:rPr lang="en-US" sz="1600" dirty="0"/>
              <a:t>University of Pittsburgh</a:t>
            </a:r>
          </a:p>
        </p:txBody>
      </p:sp>
      <p:sp>
        <p:nvSpPr>
          <p:cNvPr id="4" name="Footer Placeholder 3"/>
          <p:cNvSpPr>
            <a:spLocks noGrp="1"/>
          </p:cNvSpPr>
          <p:nvPr>
            <p:ph type="ftr" sz="quarter" idx="2"/>
          </p:nvPr>
        </p:nvSpPr>
        <p:spPr>
          <a:xfrm>
            <a:off x="9" y="8640824"/>
            <a:ext cx="2531700" cy="249358"/>
          </a:xfrm>
          <a:prstGeom prst="rect">
            <a:avLst/>
          </a:prstGeom>
        </p:spPr>
        <p:txBody>
          <a:bodyPr vert="horz" lIns="92534" tIns="46267" rIns="92534" bIns="46267" rtlCol="0" anchor="ctr"/>
          <a:lstStyle>
            <a:lvl1pPr algn="ctr">
              <a:defRPr sz="1200">
                <a:latin typeface="Georgia" pitchFamily="18" charset="0"/>
              </a:defRPr>
            </a:lvl1pPr>
          </a:lstStyle>
          <a:p>
            <a:pPr algn="l">
              <a:defRPr/>
            </a:pPr>
            <a:r>
              <a:rPr lang="en-US" sz="800" dirty="0">
                <a:latin typeface="Arial" pitchFamily="34" charset="0"/>
                <a:cs typeface="Arial" pitchFamily="34" charset="0"/>
              </a:rPr>
              <a:t>The Pennsylvania Child Welfare Resource Center</a:t>
            </a:r>
          </a:p>
        </p:txBody>
      </p:sp>
      <p:sp>
        <p:nvSpPr>
          <p:cNvPr id="5" name="Slide Number Placeholder 4"/>
          <p:cNvSpPr>
            <a:spLocks noGrp="1"/>
          </p:cNvSpPr>
          <p:nvPr>
            <p:ph type="sldNum" sz="quarter" idx="3"/>
          </p:nvPr>
        </p:nvSpPr>
        <p:spPr>
          <a:xfrm>
            <a:off x="5158172" y="8919709"/>
            <a:ext cx="1747451" cy="190684"/>
          </a:xfrm>
          <a:prstGeom prst="rect">
            <a:avLst/>
          </a:prstGeom>
        </p:spPr>
        <p:txBody>
          <a:bodyPr vert="horz" lIns="92534" tIns="46267" rIns="92534" bIns="46267" rtlCol="0" anchor="ctr"/>
          <a:lstStyle>
            <a:lvl1pPr algn="r">
              <a:defRPr sz="1100">
                <a:latin typeface="Georgia" pitchFamily="18" charset="0"/>
              </a:defRPr>
            </a:lvl1pPr>
          </a:lstStyle>
          <a:p>
            <a:pPr>
              <a:defRPr/>
            </a:pPr>
            <a:r>
              <a:rPr lang="en-US" sz="1000" b="1" dirty="0" smtClean="0">
                <a:latin typeface="Arial" pitchFamily="34" charset="0"/>
                <a:cs typeface="Arial" pitchFamily="34" charset="0"/>
              </a:rPr>
              <a:t>Handout 1, Page </a:t>
            </a:r>
            <a:fld id="{1DEAAAA3-F7D2-420C-8044-4D8DB93005E2}" type="slidenum">
              <a:rPr lang="en-US" b="1" smtClean="0"/>
              <a:pPr>
                <a:defRPr/>
              </a:pPr>
              <a:t>‹#›</a:t>
            </a:fld>
            <a:endParaRPr lang="en-US" b="1" dirty="0"/>
          </a:p>
        </p:txBody>
      </p:sp>
      <p:pic>
        <p:nvPicPr>
          <p:cNvPr id="14343" name="Picture 2" descr="pittseal"/>
          <p:cNvPicPr>
            <a:picLocks noChangeAspect="1" noChangeArrowheads="1"/>
          </p:cNvPicPr>
          <p:nvPr/>
        </p:nvPicPr>
        <p:blipFill>
          <a:blip r:embed="rId2" cstate="print">
            <a:grayscl/>
          </a:blip>
          <a:srcRect/>
          <a:stretch>
            <a:fillRect/>
          </a:stretch>
        </p:blipFill>
        <p:spPr bwMode="auto">
          <a:xfrm>
            <a:off x="162602" y="96259"/>
            <a:ext cx="487804" cy="433164"/>
          </a:xfrm>
          <a:prstGeom prst="rect">
            <a:avLst/>
          </a:prstGeom>
          <a:noFill/>
          <a:ln w="9525">
            <a:noFill/>
            <a:miter lim="800000"/>
            <a:headEnd/>
            <a:tailEnd/>
          </a:ln>
        </p:spPr>
      </p:pic>
      <p:sp>
        <p:nvSpPr>
          <p:cNvPr id="9" name="TextBox 8"/>
          <p:cNvSpPr txBox="1"/>
          <p:nvPr/>
        </p:nvSpPr>
        <p:spPr>
          <a:xfrm>
            <a:off x="3487079" y="32086"/>
            <a:ext cx="1844964" cy="636913"/>
          </a:xfrm>
          <a:prstGeom prst="rect">
            <a:avLst/>
          </a:prstGeom>
          <a:noFill/>
        </p:spPr>
        <p:txBody>
          <a:bodyPr lIns="92534" tIns="46267" rIns="92534" bIns="46267">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0" name="TextBox 9"/>
          <p:cNvSpPr txBox="1"/>
          <p:nvPr/>
        </p:nvSpPr>
        <p:spPr>
          <a:xfrm>
            <a:off x="5332042" y="0"/>
            <a:ext cx="1622796" cy="601269"/>
          </a:xfrm>
          <a:prstGeom prst="rect">
            <a:avLst/>
          </a:prstGeom>
          <a:noFill/>
        </p:spPr>
        <p:txBody>
          <a:bodyPr lIns="92534" tIns="46267" rIns="92534" bIns="46267">
            <a:spAutoFit/>
          </a:bodyPr>
          <a:lstStyle/>
          <a:p>
            <a:pPr>
              <a:defRPr/>
            </a:pPr>
            <a:r>
              <a:rPr lang="en-US" sz="1100" i="1" dirty="0">
                <a:latin typeface="Georgia" pitchFamily="18" charset="0"/>
              </a:rPr>
              <a:t>Empower People</a:t>
            </a:r>
          </a:p>
          <a:p>
            <a:pPr>
              <a:defRPr/>
            </a:pPr>
            <a:r>
              <a:rPr lang="en-US" sz="1100" i="1" dirty="0">
                <a:latin typeface="Georgia" pitchFamily="18" charset="0"/>
              </a:rPr>
              <a:t>Lead Organizations</a:t>
            </a:r>
          </a:p>
          <a:p>
            <a:pPr>
              <a:defRPr/>
            </a:pPr>
            <a:r>
              <a:rPr lang="en-US" sz="1100" i="1" dirty="0">
                <a:latin typeface="Georgia" pitchFamily="18" charset="0"/>
              </a:rPr>
              <a:t>Grow Communities</a:t>
            </a:r>
          </a:p>
        </p:txBody>
      </p:sp>
      <p:cxnSp>
        <p:nvCxnSpPr>
          <p:cNvPr id="15" name="Straight Connector 14"/>
          <p:cNvCxnSpPr/>
          <p:nvPr/>
        </p:nvCxnSpPr>
        <p:spPr>
          <a:xfrm rot="5400000">
            <a:off x="5080143" y="303216"/>
            <a:ext cx="49092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445220" y="628890"/>
            <a:ext cx="3496738" cy="303216"/>
          </a:xfrm>
          <a:prstGeom prst="rect">
            <a:avLst/>
          </a:prstGeom>
          <a:noFill/>
          <a:ln w="6350">
            <a:solidFill>
              <a:schemeClr val="tx1"/>
            </a:solidFill>
          </a:ln>
        </p:spPr>
        <p:txBody>
          <a:bodyPr lIns="92534" tIns="46267" rIns="92534" bIns="46267">
            <a:spAutoFit/>
          </a:bodyPr>
          <a:lstStyle/>
          <a:p>
            <a:pPr>
              <a:defRPr/>
            </a:pPr>
            <a:r>
              <a:rPr lang="en-US" sz="1100" dirty="0">
                <a:latin typeface="Georgia" pitchFamily="18" charset="0"/>
              </a:rPr>
              <a:t>The Pennsylvania Child Welfare Resource Center</a:t>
            </a:r>
            <a:endParaRPr lang="en-US" sz="200" dirty="0">
              <a:latin typeface="Georgia" pitchFamily="18" charset="0"/>
            </a:endParaRPr>
          </a:p>
          <a:p>
            <a:pPr>
              <a:defRPr/>
            </a:pPr>
            <a:endParaRPr lang="en-US" sz="200" dirty="0">
              <a:latin typeface="Georgia" pitchFamily="18" charset="0"/>
            </a:endParaRPr>
          </a:p>
        </p:txBody>
      </p:sp>
      <p:cxnSp>
        <p:nvCxnSpPr>
          <p:cNvPr id="20" name="Straight Connector 19"/>
          <p:cNvCxnSpPr/>
          <p:nvPr/>
        </p:nvCxnSpPr>
        <p:spPr>
          <a:xfrm>
            <a:off x="3519277" y="879164"/>
            <a:ext cx="327779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90585" y="8672911"/>
            <a:ext cx="4364253" cy="342140"/>
          </a:xfrm>
          <a:prstGeom prst="rect">
            <a:avLst/>
          </a:prstGeom>
          <a:noFill/>
        </p:spPr>
        <p:txBody>
          <a:bodyPr wrap="square" lIns="92534" tIns="46267" rIns="92534" bIns="46267" rtlCol="0">
            <a:spAutoFit/>
          </a:bodyPr>
          <a:lstStyle/>
          <a:p>
            <a:pPr algn="r">
              <a:defRPr/>
            </a:pPr>
            <a:r>
              <a:rPr lang="en-US" sz="800" dirty="0" smtClean="0"/>
              <a:t>543: Supervisor </a:t>
            </a:r>
            <a:r>
              <a:rPr lang="en-US" sz="800" dirty="0"/>
              <a:t>Training Series</a:t>
            </a:r>
            <a:r>
              <a:rPr lang="en-US" sz="800" dirty="0" smtClean="0"/>
              <a:t>: Module 4: </a:t>
            </a:r>
            <a:endParaRPr lang="en-US" sz="800" dirty="0"/>
          </a:p>
          <a:p>
            <a:pPr algn="r">
              <a:defRPr/>
            </a:pPr>
            <a:r>
              <a:rPr lang="en-US" sz="800" dirty="0" smtClean="0"/>
              <a:t>Managing </a:t>
            </a:r>
            <a:r>
              <a:rPr lang="en-US" sz="800" dirty="0"/>
              <a:t>Diversity Through the Employment Process</a:t>
            </a:r>
            <a:endParaRPr lang="en-US" sz="800" dirty="0">
              <a:solidFill>
                <a:schemeClr val="bg2"/>
              </a:solidFill>
            </a:endParaRPr>
          </a:p>
        </p:txBody>
      </p:sp>
    </p:spTree>
    <p:extLst>
      <p:ext uri="{BB962C8B-B14F-4D97-AF65-F5344CB8AC3E}">
        <p14:creationId xmlns:p14="http://schemas.microsoft.com/office/powerpoint/2010/main" val="106527879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1" name="Rectangle 4"/>
          <p:cNvSpPr>
            <a:spLocks noGrp="1" noRot="1" noChangeAspect="1" noChangeArrowheads="1" noTextEdit="1"/>
          </p:cNvSpPr>
          <p:nvPr>
            <p:ph type="sldImg" idx="2"/>
          </p:nvPr>
        </p:nvSpPr>
        <p:spPr bwMode="auto">
          <a:xfrm>
            <a:off x="1168400" y="987425"/>
            <a:ext cx="4618038" cy="3465513"/>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27312" y="4565872"/>
            <a:ext cx="5100215" cy="4158377"/>
          </a:xfrm>
          <a:prstGeom prst="rect">
            <a:avLst/>
          </a:prstGeom>
          <a:noFill/>
          <a:ln w="9525">
            <a:noFill/>
            <a:miter lim="800000"/>
            <a:headEnd/>
            <a:tailEnd/>
          </a:ln>
        </p:spPr>
        <p:txBody>
          <a:bodyPr vert="horz" wrap="square" lIns="92534" tIns="46267" rIns="92534" bIns="46267"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3318" name="Rectangle 6"/>
          <p:cNvSpPr>
            <a:spLocks noGrp="1" noChangeArrowheads="1"/>
          </p:cNvSpPr>
          <p:nvPr>
            <p:ph type="ftr" sz="quarter" idx="4"/>
          </p:nvPr>
        </p:nvSpPr>
        <p:spPr bwMode="auto">
          <a:xfrm>
            <a:off x="1" y="8721042"/>
            <a:ext cx="2502270" cy="221395"/>
          </a:xfrm>
          <a:prstGeom prst="rect">
            <a:avLst/>
          </a:prstGeom>
          <a:noFill/>
          <a:ln w="9525">
            <a:noFill/>
            <a:miter lim="800000"/>
            <a:headEnd/>
            <a:tailEnd/>
          </a:ln>
        </p:spPr>
        <p:txBody>
          <a:bodyPr vert="horz" wrap="square" lIns="92534" tIns="46267" rIns="92534" bIns="46267" numCol="1" anchor="ctr" anchorCtr="0" compatLnSpc="1">
            <a:prstTxWarp prst="textNoShape">
              <a:avLst/>
            </a:prstTxWarp>
          </a:bodyPr>
          <a:lstStyle>
            <a:lvl1pPr algn="ctr">
              <a:defRPr sz="800">
                <a:latin typeface="Arial" pitchFamily="34" charset="0"/>
                <a:cs typeface="Arial" pitchFamily="34" charset="0"/>
              </a:defRPr>
            </a:lvl1pPr>
          </a:lstStyle>
          <a:p>
            <a:pPr algn="l">
              <a:defRPr/>
            </a:pPr>
            <a:r>
              <a:rPr lang="en-US" dirty="0" smtClean="0"/>
              <a:t>The Pennsylvania Child Welfare Resource Center</a:t>
            </a:r>
            <a:endParaRPr lang="en-US" dirty="0"/>
          </a:p>
        </p:txBody>
      </p:sp>
      <p:sp>
        <p:nvSpPr>
          <p:cNvPr id="13319" name="Rectangle 7"/>
          <p:cNvSpPr>
            <a:spLocks noGrp="1" noChangeArrowheads="1"/>
          </p:cNvSpPr>
          <p:nvPr>
            <p:ph type="sldNum" sz="quarter" idx="5"/>
          </p:nvPr>
        </p:nvSpPr>
        <p:spPr bwMode="auto">
          <a:xfrm>
            <a:off x="6241646" y="9020818"/>
            <a:ext cx="713192" cy="190684"/>
          </a:xfrm>
          <a:prstGeom prst="rect">
            <a:avLst/>
          </a:prstGeom>
          <a:noFill/>
          <a:ln w="9525">
            <a:noFill/>
            <a:miter lim="800000"/>
            <a:headEnd/>
            <a:tailEnd/>
          </a:ln>
        </p:spPr>
        <p:txBody>
          <a:bodyPr vert="horz" wrap="square" lIns="92534" tIns="46267" rIns="92534" bIns="46267" numCol="1" anchor="ctr" anchorCtr="0" compatLnSpc="1">
            <a:prstTxWarp prst="textNoShape">
              <a:avLst/>
            </a:prstTxWarp>
          </a:bodyPr>
          <a:lstStyle>
            <a:lvl1pPr algn="r">
              <a:defRPr sz="1100" b="1">
                <a:latin typeface="Georgia" pitchFamily="18" charset="0"/>
              </a:defRPr>
            </a:lvl1pPr>
          </a:lstStyle>
          <a:p>
            <a:pPr>
              <a:defRPr/>
            </a:pPr>
            <a:fld id="{A5C0BF7D-DA9C-4BF7-8FB9-4639E92C447C}" type="slidenum">
              <a:rPr lang="en-US" smtClean="0"/>
              <a:pPr>
                <a:defRPr/>
              </a:pPr>
              <a:t>‹#›</a:t>
            </a:fld>
            <a:endParaRPr lang="en-US" dirty="0"/>
          </a:p>
        </p:txBody>
      </p:sp>
      <p:pic>
        <p:nvPicPr>
          <p:cNvPr id="12296" name="Picture 2" descr="pittseal"/>
          <p:cNvPicPr>
            <a:picLocks noChangeAspect="1" noChangeArrowheads="1"/>
          </p:cNvPicPr>
          <p:nvPr/>
        </p:nvPicPr>
        <p:blipFill>
          <a:blip r:embed="rId2">
            <a:grayscl/>
          </a:blip>
          <a:srcRect/>
          <a:stretch>
            <a:fillRect/>
          </a:stretch>
        </p:blipFill>
        <p:spPr bwMode="auto">
          <a:xfrm>
            <a:off x="162602" y="96259"/>
            <a:ext cx="487804" cy="433164"/>
          </a:xfrm>
          <a:prstGeom prst="rect">
            <a:avLst/>
          </a:prstGeom>
          <a:noFill/>
          <a:ln w="9525">
            <a:noFill/>
            <a:miter lim="800000"/>
            <a:headEnd/>
            <a:tailEnd/>
          </a:ln>
        </p:spPr>
      </p:pic>
      <p:sp>
        <p:nvSpPr>
          <p:cNvPr id="10" name="Rectangle 9"/>
          <p:cNvSpPr/>
          <p:nvPr/>
        </p:nvSpPr>
        <p:spPr>
          <a:xfrm>
            <a:off x="3445220" y="0"/>
            <a:ext cx="3496738" cy="616056"/>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2534" tIns="46267" rIns="92534" bIns="46267" anchor="ctr"/>
          <a:lstStyle/>
          <a:p>
            <a:pPr algn="ctr">
              <a:defRPr/>
            </a:pPr>
            <a:endParaRPr lang="en-US"/>
          </a:p>
        </p:txBody>
      </p:sp>
      <p:sp>
        <p:nvSpPr>
          <p:cNvPr id="11" name="TextBox 10"/>
          <p:cNvSpPr txBox="1"/>
          <p:nvPr/>
        </p:nvSpPr>
        <p:spPr>
          <a:xfrm>
            <a:off x="5332042" y="0"/>
            <a:ext cx="1622796" cy="601269"/>
          </a:xfrm>
          <a:prstGeom prst="rect">
            <a:avLst/>
          </a:prstGeom>
          <a:noFill/>
        </p:spPr>
        <p:txBody>
          <a:bodyPr lIns="92534" tIns="46267" rIns="92534" bIns="46267">
            <a:spAutoFit/>
          </a:bodyPr>
          <a:lstStyle/>
          <a:p>
            <a:pPr>
              <a:defRPr/>
            </a:pPr>
            <a:r>
              <a:rPr lang="en-US" sz="1100" i="1" dirty="0">
                <a:latin typeface="Georgia" pitchFamily="18" charset="0"/>
              </a:rPr>
              <a:t>Empower People</a:t>
            </a:r>
          </a:p>
          <a:p>
            <a:pPr>
              <a:defRPr/>
            </a:pPr>
            <a:r>
              <a:rPr lang="en-US" sz="1100" i="1" dirty="0">
                <a:latin typeface="Georgia" pitchFamily="18" charset="0"/>
              </a:rPr>
              <a:t>Lead Organizations</a:t>
            </a:r>
          </a:p>
          <a:p>
            <a:pPr>
              <a:defRPr/>
            </a:pPr>
            <a:r>
              <a:rPr lang="en-US" sz="1100" i="1" dirty="0">
                <a:latin typeface="Georgia" pitchFamily="18" charset="0"/>
              </a:rPr>
              <a:t>Grow Communities</a:t>
            </a:r>
          </a:p>
        </p:txBody>
      </p:sp>
      <p:cxnSp>
        <p:nvCxnSpPr>
          <p:cNvPr id="12" name="Straight Connector 11"/>
          <p:cNvCxnSpPr/>
          <p:nvPr/>
        </p:nvCxnSpPr>
        <p:spPr>
          <a:xfrm rot="5400000">
            <a:off x="5080143" y="303216"/>
            <a:ext cx="49092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445220" y="628890"/>
            <a:ext cx="3496738" cy="303216"/>
          </a:xfrm>
          <a:prstGeom prst="rect">
            <a:avLst/>
          </a:prstGeom>
          <a:noFill/>
          <a:ln w="6350">
            <a:solidFill>
              <a:schemeClr val="tx1"/>
            </a:solidFill>
          </a:ln>
        </p:spPr>
        <p:txBody>
          <a:bodyPr lIns="92534" tIns="46267" rIns="92534" bIns="46267">
            <a:spAutoFit/>
          </a:bodyPr>
          <a:lstStyle/>
          <a:p>
            <a:pPr>
              <a:defRPr/>
            </a:pPr>
            <a:r>
              <a:rPr lang="en-US" sz="1100" dirty="0">
                <a:latin typeface="Georgia" pitchFamily="18" charset="0"/>
              </a:rPr>
              <a:t>The Pennsylvania Child Welfare </a:t>
            </a:r>
            <a:r>
              <a:rPr lang="en-US" sz="1100" dirty="0" smtClean="0">
                <a:latin typeface="Georgia" pitchFamily="18" charset="0"/>
              </a:rPr>
              <a:t>Resource Center</a:t>
            </a:r>
            <a:endParaRPr lang="en-US" sz="200" dirty="0">
              <a:latin typeface="Georgia" pitchFamily="18" charset="0"/>
            </a:endParaRPr>
          </a:p>
          <a:p>
            <a:pPr>
              <a:defRPr/>
            </a:pPr>
            <a:endParaRPr lang="en-US" sz="200" dirty="0">
              <a:latin typeface="Georgia" pitchFamily="18" charset="0"/>
            </a:endParaRPr>
          </a:p>
        </p:txBody>
      </p:sp>
      <p:cxnSp>
        <p:nvCxnSpPr>
          <p:cNvPr id="14" name="Straight Connector 13"/>
          <p:cNvCxnSpPr/>
          <p:nvPr/>
        </p:nvCxnSpPr>
        <p:spPr>
          <a:xfrm>
            <a:off x="3519277" y="879164"/>
            <a:ext cx="327779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487079" y="32086"/>
            <a:ext cx="1844964" cy="636913"/>
          </a:xfrm>
          <a:prstGeom prst="rect">
            <a:avLst/>
          </a:prstGeom>
          <a:noFill/>
        </p:spPr>
        <p:txBody>
          <a:bodyPr lIns="92534" tIns="46267" rIns="92534" bIns="46267">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6" name="Rectangle 15"/>
          <p:cNvSpPr/>
          <p:nvPr/>
        </p:nvSpPr>
        <p:spPr>
          <a:xfrm>
            <a:off x="0" y="0"/>
            <a:ext cx="3444301" cy="61605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2534" tIns="46267" rIns="92534" bIns="46267" anchor="ctr"/>
          <a:lstStyle/>
          <a:p>
            <a:pPr algn="ctr">
              <a:defRPr/>
            </a:pPr>
            <a:endParaRPr lang="en-US"/>
          </a:p>
        </p:txBody>
      </p:sp>
      <p:sp>
        <p:nvSpPr>
          <p:cNvPr id="17" name="TextBox 16"/>
          <p:cNvSpPr txBox="1"/>
          <p:nvPr/>
        </p:nvSpPr>
        <p:spPr>
          <a:xfrm>
            <a:off x="0" y="15"/>
            <a:ext cx="3444301" cy="632047"/>
          </a:xfrm>
          <a:prstGeom prst="rect">
            <a:avLst/>
          </a:prstGeom>
          <a:noFill/>
          <a:ln w="15875">
            <a:noFill/>
          </a:ln>
        </p:spPr>
        <p:txBody>
          <a:bodyPr wrap="square" lIns="92534" tIns="46267" rIns="92534" bIns="46267" rtlCol="0">
            <a:spAutoFit/>
          </a:bodyPr>
          <a:lstStyle/>
          <a:p>
            <a:endParaRPr lang="en-US" sz="1000" dirty="0" smtClean="0">
              <a:latin typeface="Georgia" pitchFamily="18" charset="0"/>
            </a:endParaRPr>
          </a:p>
          <a:p>
            <a:pPr algn="l">
              <a:tabLst>
                <a:tab pos="631351" algn="l"/>
              </a:tabLst>
            </a:pPr>
            <a:r>
              <a:rPr lang="en-US" sz="1600" dirty="0" smtClean="0">
                <a:latin typeface="Georgia" pitchFamily="18" charset="0"/>
              </a:rPr>
              <a:t>	University of Pittsburgh</a:t>
            </a:r>
            <a:endParaRPr lang="en-US" sz="900" dirty="0" smtClean="0">
              <a:latin typeface="Georgia" pitchFamily="18" charset="0"/>
            </a:endParaRPr>
          </a:p>
          <a:p>
            <a:pPr algn="l">
              <a:tabLst>
                <a:tab pos="631351" algn="l"/>
              </a:tabLst>
            </a:pPr>
            <a:endParaRPr lang="en-US" sz="900" dirty="0">
              <a:latin typeface="Georgia" pitchFamily="18" charset="0"/>
            </a:endParaRPr>
          </a:p>
        </p:txBody>
      </p:sp>
      <p:sp>
        <p:nvSpPr>
          <p:cNvPr id="18" name="TextBox 17"/>
          <p:cNvSpPr txBox="1"/>
          <p:nvPr/>
        </p:nvSpPr>
        <p:spPr>
          <a:xfrm>
            <a:off x="2575866" y="8719843"/>
            <a:ext cx="4378972" cy="342140"/>
          </a:xfrm>
          <a:prstGeom prst="rect">
            <a:avLst/>
          </a:prstGeom>
          <a:noFill/>
        </p:spPr>
        <p:txBody>
          <a:bodyPr wrap="square" lIns="92534" tIns="46267" rIns="92534" bIns="46267" rtlCol="0" anchor="ctr">
            <a:spAutoFit/>
          </a:bodyPr>
          <a:lstStyle/>
          <a:p>
            <a:pPr algn="r">
              <a:defRPr/>
            </a:pPr>
            <a:r>
              <a:rPr lang="en-US" sz="800" dirty="0" smtClean="0">
                <a:solidFill>
                  <a:schemeClr val="tx1"/>
                </a:solidFill>
              </a:rPr>
              <a:t>Supervisor Training Series:</a:t>
            </a:r>
          </a:p>
          <a:p>
            <a:pPr algn="r">
              <a:defRPr/>
            </a:pPr>
            <a:r>
              <a:rPr lang="en-US" sz="800" dirty="0" smtClean="0">
                <a:solidFill>
                  <a:schemeClr val="tx1"/>
                </a:solidFill>
              </a:rPr>
              <a:t>543: Module 4:Managing Diversity Through the Employment Process</a:t>
            </a:r>
          </a:p>
        </p:txBody>
      </p:sp>
    </p:spTree>
    <p:extLst>
      <p:ext uri="{BB962C8B-B14F-4D97-AF65-F5344CB8AC3E}">
        <p14:creationId xmlns:p14="http://schemas.microsoft.com/office/powerpoint/2010/main" val="360894457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400" kern="1200">
        <a:solidFill>
          <a:schemeClr val="tx1"/>
        </a:solidFill>
        <a:latin typeface="Georgia" pitchFamily="18" charset="0"/>
        <a:ea typeface="ＭＳ Ｐゴシック" pitchFamily="16" charset="-128"/>
        <a:cs typeface="+mn-cs"/>
      </a:defRPr>
    </a:lvl1pPr>
    <a:lvl2pPr marL="457200" algn="l" rtl="0" eaLnBrk="0" fontAlgn="base" hangingPunct="0">
      <a:spcBef>
        <a:spcPct val="30000"/>
      </a:spcBef>
      <a:spcAft>
        <a:spcPct val="0"/>
      </a:spcAft>
      <a:defRPr sz="1300" kern="1200">
        <a:solidFill>
          <a:schemeClr val="tx1"/>
        </a:solidFill>
        <a:latin typeface="Georgia" pitchFamily="18" charset="0"/>
        <a:ea typeface="ＭＳ Ｐゴシック" pitchFamily="16" charset="-128"/>
        <a:cs typeface="+mn-cs"/>
      </a:defRPr>
    </a:lvl2pPr>
    <a:lvl3pPr marL="914400" algn="l" rtl="0" eaLnBrk="0" fontAlgn="base" hangingPunct="0">
      <a:spcBef>
        <a:spcPct val="30000"/>
      </a:spcBef>
      <a:spcAft>
        <a:spcPct val="0"/>
      </a:spcAft>
      <a:defRPr sz="1200" kern="1200">
        <a:solidFill>
          <a:schemeClr val="tx1"/>
        </a:solidFill>
        <a:latin typeface="Georgia" pitchFamily="18" charset="0"/>
        <a:ea typeface="ＭＳ Ｐゴシック" pitchFamily="16" charset="-128"/>
        <a:cs typeface="+mn-cs"/>
      </a:defRPr>
    </a:lvl3pPr>
    <a:lvl4pPr marL="1371600" algn="l" rtl="0" eaLnBrk="0" fontAlgn="base" hangingPunct="0">
      <a:spcBef>
        <a:spcPct val="30000"/>
      </a:spcBef>
      <a:spcAft>
        <a:spcPct val="0"/>
      </a:spcAft>
      <a:defRPr sz="1100" kern="1200">
        <a:solidFill>
          <a:schemeClr val="tx1"/>
        </a:solidFill>
        <a:latin typeface="Georgia" pitchFamily="18" charset="0"/>
        <a:ea typeface="ＭＳ Ｐゴシック" pitchFamily="16" charset="-128"/>
        <a:cs typeface="+mn-cs"/>
      </a:defRPr>
    </a:lvl4pPr>
    <a:lvl5pPr marL="1828800" algn="l" rtl="0" eaLnBrk="0" fontAlgn="base" hangingPunct="0">
      <a:spcBef>
        <a:spcPct val="30000"/>
      </a:spcBef>
      <a:spcAft>
        <a:spcPct val="0"/>
      </a:spcAft>
      <a:defRPr sz="1000" kern="1200">
        <a:solidFill>
          <a:schemeClr val="tx1"/>
        </a:solidFill>
        <a:latin typeface="Georgia" pitchFamily="18"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B166BA7-0684-400B-BDBC-D100F67EB7F2}" type="slidenum">
              <a:rPr lang="en-US" smtClean="0">
                <a:latin typeface="Georgia" pitchFamily="16" charset="0"/>
              </a:rPr>
              <a:pPr/>
              <a:t>1</a:t>
            </a:fld>
            <a:endParaRPr lang="en-US" dirty="0" smtClean="0">
              <a:latin typeface="Georgia" pitchFamily="16"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latin typeface="Georgia" pitchFamily="16" charset="0"/>
            </a:endParaRPr>
          </a:p>
        </p:txBody>
      </p:sp>
      <p:sp>
        <p:nvSpPr>
          <p:cNvPr id="6" name="Footer Placeholder 5"/>
          <p:cNvSpPr>
            <a:spLocks noGrp="1"/>
          </p:cNvSpPr>
          <p:nvPr>
            <p:ph type="ftr" sz="quarter" idx="10"/>
          </p:nvPr>
        </p:nvSpPr>
        <p:spPr/>
        <p:txBody>
          <a:bodyPr/>
          <a:lstStyle/>
          <a:p>
            <a:pPr algn="l">
              <a:defRPr/>
            </a:pPr>
            <a:r>
              <a:rPr lang="en-US" dirty="0" smtClean="0"/>
              <a:t>The Pennsylvania Child Welfare Resource Center</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4" descr="mecha_large_bg.jpg"/>
          <p:cNvPicPr>
            <a:picLocks noChangeAspect="1"/>
          </p:cNvPicPr>
          <p:nvPr userDrawn="1"/>
        </p:nvPicPr>
        <p:blipFill>
          <a:blip r:embed="rId2" cstate="print"/>
          <a:stretch>
            <a:fillRect/>
          </a:stretch>
        </p:blipFill>
        <p:spPr>
          <a:xfrm>
            <a:off x="3166" y="0"/>
            <a:ext cx="9137668" cy="6858000"/>
          </a:xfrm>
          <a:prstGeom prst="rect">
            <a:avLst/>
          </a:prstGeom>
        </p:spPr>
      </p:pic>
      <p:sp>
        <p:nvSpPr>
          <p:cNvPr id="9" name="Text Placeholder 8"/>
          <p:cNvSpPr>
            <a:spLocks noGrp="1"/>
          </p:cNvSpPr>
          <p:nvPr>
            <p:ph type="body" sz="quarter" idx="10" hasCustomPrompt="1"/>
          </p:nvPr>
        </p:nvSpPr>
        <p:spPr>
          <a:xfrm>
            <a:off x="304800" y="1264022"/>
            <a:ext cx="8534400" cy="914400"/>
          </a:xfrm>
        </p:spPr>
        <p:txBody>
          <a:bodyPr/>
          <a:lstStyle>
            <a:lvl1pPr>
              <a:buNone/>
              <a:defRPr sz="3000" b="1">
                <a:solidFill>
                  <a:schemeClr val="bg1"/>
                </a:solidFill>
              </a:defRPr>
            </a:lvl1pPr>
          </a:lstStyle>
          <a:p>
            <a:pPr lvl="0"/>
            <a:r>
              <a:rPr lang="en-US" dirty="0" smtClean="0"/>
              <a:t>Click to Add Title of Presentation</a:t>
            </a:r>
            <a:endParaRPr lang="en-US" dirty="0"/>
          </a:p>
        </p:txBody>
      </p:sp>
      <p:sp>
        <p:nvSpPr>
          <p:cNvPr id="16" name="Text Placeholder 15"/>
          <p:cNvSpPr>
            <a:spLocks noGrp="1"/>
          </p:cNvSpPr>
          <p:nvPr>
            <p:ph type="body" sz="quarter" idx="11" hasCustomPrompt="1"/>
          </p:nvPr>
        </p:nvSpPr>
        <p:spPr>
          <a:xfrm>
            <a:off x="304800" y="2250140"/>
            <a:ext cx="8531352" cy="304800"/>
          </a:xfrm>
        </p:spPr>
        <p:txBody>
          <a:bodyPr/>
          <a:lstStyle>
            <a:lvl1pPr>
              <a:buNone/>
              <a:defRPr lang="en-US" sz="1800" i="1" kern="1200" dirty="0">
                <a:solidFill>
                  <a:srgbClr val="CDB97D"/>
                </a:solidFill>
                <a:latin typeface="Georgia" pitchFamily="16" charset="0"/>
                <a:ea typeface="Osaka" pitchFamily="16" charset="-128"/>
                <a:cs typeface="+mn-cs"/>
              </a:defRPr>
            </a:lvl1pPr>
          </a:lstStyle>
          <a:p>
            <a:pPr lvl="0"/>
            <a:r>
              <a:rPr lang="en-US" dirty="0" smtClean="0"/>
              <a:t>Click to Add Subtitle of Presentation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4094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6481"/>
            <a:ext cx="5486400" cy="39668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528702"/>
            <a:ext cx="5486400" cy="6434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2F38B783-B8DF-4F22-AFC6-12EA8147E691}" type="slidenum">
              <a:rPr lang="en-US"/>
              <a:pPr>
                <a:defRPr/>
              </a:pPr>
              <a:t>‹#›</a:t>
            </a:fld>
            <a:endParaRPr lang="en-US" sz="1400">
              <a:latin typeface="Arial"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591671"/>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70645" y="1438834"/>
            <a:ext cx="8247888" cy="47602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1"/>
          </p:nvPr>
        </p:nvSpPr>
        <p:spPr>
          <a:xfrm>
            <a:off x="7853082" y="6629399"/>
            <a:ext cx="1290918" cy="228601"/>
          </a:xfrm>
        </p:spPr>
        <p:txBody>
          <a:bodyPr/>
          <a:lstStyle>
            <a:lvl1pPr>
              <a:defRPr sz="1200"/>
            </a:lvl1pPr>
          </a:lstStyle>
          <a:p>
            <a:pPr>
              <a:defRPr/>
            </a:pPr>
            <a:r>
              <a:rPr lang="en-US" sz="900" dirty="0" smtClean="0"/>
              <a:t>Slide </a:t>
            </a:r>
            <a:fld id="{8E0BD697-C650-4553-8269-3DAFA0DE6DB9}" type="slidenum">
              <a:rPr lang="en-US" sz="900" smtClean="0"/>
              <a:pPr>
                <a:defRPr/>
              </a:pPr>
              <a:t>‹#›</a:t>
            </a:fld>
            <a:r>
              <a:rPr lang="en-US" sz="900" dirty="0" smtClean="0"/>
              <a:t> of 42</a:t>
            </a:r>
            <a:endParaRPr lang="en-US" sz="900" dirty="0">
              <a:latin typeface="Arial"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294653"/>
          </a:xfrm>
        </p:spPr>
        <p:txBody>
          <a:bodyPr anchor="t"/>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5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Slide Number Placeholder 5"/>
          <p:cNvSpPr>
            <a:spLocks noGrp="1"/>
          </p:cNvSpPr>
          <p:nvPr>
            <p:ph type="sldNum" sz="quarter" idx="11"/>
          </p:nvPr>
        </p:nvSpPr>
        <p:spPr/>
        <p:txBody>
          <a:bodyPr/>
          <a:lstStyle>
            <a:lvl1pPr>
              <a:defRPr/>
            </a:lvl1pPr>
          </a:lstStyle>
          <a:p>
            <a:pPr>
              <a:defRPr/>
            </a:pPr>
            <a:fld id="{9DD1CFFA-8140-44CC-A40B-DFAEF2E958E3}" type="slidenum">
              <a:rPr lang="en-US"/>
              <a:pPr>
                <a:defRPr/>
              </a:pPr>
              <a:t>‹#›</a:t>
            </a:fld>
            <a:endParaRPr lang="en-US" sz="1400">
              <a:latin typeface="Arial"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79929"/>
            <a:ext cx="7772400" cy="52443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385047"/>
            <a:ext cx="3810000" cy="4814047"/>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85047"/>
            <a:ext cx="3810000" cy="4814047"/>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a:spLocks noGrp="1"/>
          </p:cNvSpPr>
          <p:nvPr>
            <p:ph type="sldNum" sz="quarter" idx="11"/>
          </p:nvPr>
        </p:nvSpPr>
        <p:spPr/>
        <p:txBody>
          <a:bodyPr/>
          <a:lstStyle>
            <a:lvl1pPr>
              <a:defRPr/>
            </a:lvl1pPr>
          </a:lstStyle>
          <a:p>
            <a:pPr>
              <a:defRPr/>
            </a:pPr>
            <a:fld id="{7F7BBE67-B3D0-4F17-AB43-0FFFF70BD775}" type="slidenum">
              <a:rPr lang="en-US"/>
              <a:pPr>
                <a:defRPr/>
              </a:pPr>
              <a:t>‹#›</a:t>
            </a:fld>
            <a:endParaRPr lang="en-US" sz="1400" dirty="0">
              <a:latin typeface="Arial"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with Two 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A4624807-03D1-4D82-87D2-E5151F74A2DA}" type="slidenum">
              <a:rPr lang="en-US" smtClean="0"/>
              <a:pPr>
                <a:defRPr/>
              </a:pPr>
              <a:t>‹#›</a:t>
            </a:fld>
            <a:endParaRPr lang="en-US" dirty="0"/>
          </a:p>
        </p:txBody>
      </p:sp>
      <p:sp>
        <p:nvSpPr>
          <p:cNvPr id="5" name="Text Placeholder 4"/>
          <p:cNvSpPr>
            <a:spLocks noGrp="1"/>
          </p:cNvSpPr>
          <p:nvPr>
            <p:ph type="body" sz="quarter" idx="11"/>
          </p:nvPr>
        </p:nvSpPr>
        <p:spPr>
          <a:xfrm>
            <a:off x="479425" y="1437371"/>
            <a:ext cx="8229600" cy="1813832"/>
          </a:xfrm>
        </p:spPr>
        <p:txBody>
          <a:bodyPr/>
          <a:lstStyle/>
          <a:p>
            <a:pPr lvl="0"/>
            <a:r>
              <a:rPr lang="en-US" smtClean="0"/>
              <a:t>Click to edit Master text styles</a:t>
            </a:r>
          </a:p>
        </p:txBody>
      </p:sp>
      <p:sp>
        <p:nvSpPr>
          <p:cNvPr id="6" name="Content Placeholder 3"/>
          <p:cNvSpPr>
            <a:spLocks noGrp="1"/>
          </p:cNvSpPr>
          <p:nvPr>
            <p:ph sz="half" idx="2" hasCustomPrompt="1"/>
          </p:nvPr>
        </p:nvSpPr>
        <p:spPr>
          <a:xfrm>
            <a:off x="457200" y="3309261"/>
            <a:ext cx="4040188" cy="2876386"/>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3"/>
          <p:cNvSpPr>
            <a:spLocks noGrp="1"/>
          </p:cNvSpPr>
          <p:nvPr>
            <p:ph sz="half" idx="12" hasCustomPrompt="1"/>
          </p:nvPr>
        </p:nvSpPr>
        <p:spPr>
          <a:xfrm>
            <a:off x="4673600" y="3316518"/>
            <a:ext cx="4040188" cy="2869129"/>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9929"/>
            <a:ext cx="8229600" cy="470648"/>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37374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97741"/>
            <a:ext cx="4040188" cy="4101353"/>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37374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97741"/>
            <a:ext cx="4041775" cy="4101353"/>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8"/>
          <p:cNvSpPr>
            <a:spLocks noGrp="1"/>
          </p:cNvSpPr>
          <p:nvPr>
            <p:ph type="sldNum" sz="quarter" idx="11"/>
          </p:nvPr>
        </p:nvSpPr>
        <p:spPr/>
        <p:txBody>
          <a:bodyPr/>
          <a:lstStyle>
            <a:lvl1pPr>
              <a:defRPr/>
            </a:lvl1pPr>
          </a:lstStyle>
          <a:p>
            <a:pPr>
              <a:defRPr/>
            </a:pPr>
            <a:fld id="{F82C9170-F4A7-4869-98A2-C5C61E4B3278}" type="slidenum">
              <a:rPr lang="en-US"/>
              <a:pPr>
                <a:defRPr/>
              </a:pPr>
              <a:t>‹#›</a:t>
            </a:fld>
            <a:endParaRPr lang="en-US" sz="1400">
              <a:latin typeface="Arial"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0646" y="793376"/>
            <a:ext cx="8229600" cy="603504"/>
          </a:xfrm>
        </p:spPr>
        <p:txBody>
          <a:bodyPr/>
          <a:lstStyle/>
          <a:p>
            <a:r>
              <a:rPr lang="en-US" smtClean="0"/>
              <a:t>Click to edit Master title style</a:t>
            </a:r>
            <a:endParaRPr lang="en-US" dirty="0"/>
          </a:p>
        </p:txBody>
      </p:sp>
      <p:sp>
        <p:nvSpPr>
          <p:cNvPr id="4" name="Slide Number Placeholder 4"/>
          <p:cNvSpPr>
            <a:spLocks noGrp="1"/>
          </p:cNvSpPr>
          <p:nvPr>
            <p:ph type="sldNum" sz="quarter" idx="11"/>
          </p:nvPr>
        </p:nvSpPr>
        <p:spPr/>
        <p:txBody>
          <a:bodyPr/>
          <a:lstStyle>
            <a:lvl1pPr>
              <a:defRPr/>
            </a:lvl1pPr>
          </a:lstStyle>
          <a:p>
            <a:pPr>
              <a:defRPr/>
            </a:pPr>
            <a:fld id="{F6CEB9F7-E20C-4A9F-A27B-04456B6CAFA0}" type="slidenum">
              <a:rPr lang="en-US"/>
              <a:pPr>
                <a:defRPr/>
              </a:pPr>
              <a:t>‹#›</a:t>
            </a:fld>
            <a:endParaRPr lang="en-US" sz="1400">
              <a:latin typeface="Arial"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pPr>
                <a:defRPr/>
              </a:pPr>
              <a:t>‹#›</a:t>
            </a:fld>
            <a:endParaRPr lang="en-US" sz="1400">
              <a:latin typeface="Arial"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84036"/>
            <a:ext cx="3008313" cy="654799"/>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766482"/>
            <a:ext cx="5111750" cy="5419165"/>
          </a:xfrm>
        </p:spPr>
        <p:txBody>
          <a:bodyPr/>
          <a:lstStyle>
            <a:lvl1pPr>
              <a:defRPr sz="2500"/>
            </a:lvl1pPr>
            <a:lvl2pPr>
              <a:defRPr sz="2300"/>
            </a:lvl2pPr>
            <a:lvl3pPr>
              <a:defRPr sz="2100"/>
            </a:lvl3pPr>
            <a:lvl4pPr>
              <a:defRPr sz="19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65729"/>
            <a:ext cx="3008313" cy="47199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A7561FEF-4ABB-46BC-8C42-BFA8DB212CCD}" type="slidenum">
              <a:rPr lang="en-US"/>
              <a:pPr>
                <a:defRPr/>
              </a:pPr>
              <a:t>‹#›</a:t>
            </a:fld>
            <a:endParaRPr lang="en-US" sz="1400">
              <a:latin typeface="Arial"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SW-Powerpt-3"/>
          <p:cNvPicPr>
            <a:picLocks noChangeAspect="1" noChangeArrowheads="1"/>
          </p:cNvPicPr>
          <p:nvPr/>
        </p:nvPicPr>
        <p:blipFill>
          <a:blip r:embed="rId12" cstate="print"/>
          <a:srcRect/>
          <a:stretch>
            <a:fillRect/>
          </a:stretch>
        </p:blipFill>
        <p:spPr bwMode="auto">
          <a:xfrm>
            <a:off x="0" y="0"/>
            <a:ext cx="9144000"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470646" y="780210"/>
            <a:ext cx="8229601" cy="604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8" name="Rectangle 3"/>
          <p:cNvSpPr>
            <a:spLocks noGrp="1" noChangeArrowheads="1"/>
          </p:cNvSpPr>
          <p:nvPr>
            <p:ph type="body" idx="1"/>
          </p:nvPr>
        </p:nvSpPr>
        <p:spPr bwMode="auto">
          <a:xfrm>
            <a:off x="470647" y="1438834"/>
            <a:ext cx="8243047" cy="47602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270" name="Rectangle 6"/>
          <p:cNvSpPr>
            <a:spLocks noGrp="1" noChangeArrowheads="1"/>
          </p:cNvSpPr>
          <p:nvPr>
            <p:ph type="sldNum" sz="quarter" idx="4"/>
          </p:nvPr>
        </p:nvSpPr>
        <p:spPr bwMode="auto">
          <a:xfrm>
            <a:off x="8126412" y="6629399"/>
            <a:ext cx="1017588" cy="18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b="1">
                <a:latin typeface="+mn-lt"/>
                <a:ea typeface="+mn-ea"/>
              </a:defRPr>
            </a:lvl1pPr>
          </a:lstStyle>
          <a:p>
            <a:pPr>
              <a:defRPr/>
            </a:pPr>
            <a:r>
              <a:rPr lang="en-US" dirty="0" smtClean="0"/>
              <a:t>Slide </a:t>
            </a:r>
            <a:fld id="{A4624807-03D1-4D82-87D2-E5151F74A2DA}" type="slidenum">
              <a:rPr lang="en-US" smtClean="0"/>
              <a:pPr>
                <a:defRPr/>
              </a:pPr>
              <a:t>‹#›</a:t>
            </a:fld>
            <a:r>
              <a:rPr lang="en-US" dirty="0" smtClean="0"/>
              <a:t> of 42</a:t>
            </a:r>
            <a:endParaRPr lang="en-US" dirty="0"/>
          </a:p>
        </p:txBody>
      </p:sp>
      <p:sp>
        <p:nvSpPr>
          <p:cNvPr id="13" name="TextBox 12"/>
          <p:cNvSpPr txBox="1"/>
          <p:nvPr/>
        </p:nvSpPr>
        <p:spPr>
          <a:xfrm>
            <a:off x="4124325" y="6209180"/>
            <a:ext cx="4989513" cy="338554"/>
          </a:xfrm>
          <a:prstGeom prst="rect">
            <a:avLst/>
          </a:prstGeom>
          <a:solidFill>
            <a:srgbClr val="91A3BB"/>
          </a:solidFill>
          <a:ln>
            <a:solidFill>
              <a:schemeClr val="tx1"/>
            </a:solidFill>
          </a:ln>
        </p:spPr>
        <p:txBody>
          <a:bodyPr>
            <a:spAutoFit/>
          </a:bodyPr>
          <a:lstStyle/>
          <a:p>
            <a:pPr algn="r">
              <a:defRPr/>
            </a:pPr>
            <a:r>
              <a:rPr lang="en-US" sz="800" dirty="0" smtClean="0">
                <a:solidFill>
                  <a:schemeClr val="tx1"/>
                </a:solidFill>
              </a:rPr>
              <a:t>543: Supervisor Training Series: Module 4:</a:t>
            </a:r>
          </a:p>
          <a:p>
            <a:pPr algn="r">
              <a:defRPr/>
            </a:pPr>
            <a:r>
              <a:rPr lang="en-US" sz="800" dirty="0" smtClean="0">
                <a:solidFill>
                  <a:schemeClr val="tx1"/>
                </a:solidFill>
              </a:rPr>
              <a:t>Managing Diversity Through the Employment Process</a:t>
            </a:r>
          </a:p>
        </p:txBody>
      </p:sp>
      <p:grpSp>
        <p:nvGrpSpPr>
          <p:cNvPr id="14" name="Group 17"/>
          <p:cNvGrpSpPr>
            <a:grpSpLocks/>
          </p:cNvGrpSpPr>
          <p:nvPr/>
        </p:nvGrpSpPr>
        <p:grpSpPr bwMode="auto">
          <a:xfrm>
            <a:off x="14288" y="6209176"/>
            <a:ext cx="4024312" cy="215444"/>
            <a:chOff x="14514" y="6343702"/>
            <a:chExt cx="4023360" cy="130409"/>
          </a:xfrm>
        </p:grpSpPr>
        <p:sp>
          <p:nvSpPr>
            <p:cNvPr id="15" name="TextBox 14"/>
            <p:cNvSpPr txBox="1"/>
            <p:nvPr userDrawn="1"/>
          </p:nvSpPr>
          <p:spPr>
            <a:xfrm>
              <a:off x="14514" y="6343702"/>
              <a:ext cx="4023360" cy="130409"/>
            </a:xfrm>
            <a:prstGeom prst="rect">
              <a:avLst/>
            </a:prstGeom>
            <a:solidFill>
              <a:srgbClr val="91A3BB"/>
            </a:solidFill>
            <a:ln w="6350">
              <a:solidFill>
                <a:schemeClr val="tx1"/>
              </a:solidFill>
            </a:ln>
          </p:spPr>
          <p:txBody>
            <a:bodyPr>
              <a:spAutoFit/>
            </a:bodyPr>
            <a:lstStyle/>
            <a:p>
              <a:pPr eaLnBrk="0" hangingPunct="0">
                <a:defRPr/>
              </a:pPr>
              <a:r>
                <a:rPr lang="en-US" sz="800" dirty="0">
                  <a:latin typeface="Arial" pitchFamily="34" charset="0"/>
                  <a:ea typeface="ＭＳ Ｐゴシック" pitchFamily="16" charset="-128"/>
                  <a:cs typeface="Arial" pitchFamily="34" charset="0"/>
                </a:rPr>
                <a:t>The Pennsylvania Child Welfare </a:t>
              </a:r>
              <a:r>
                <a:rPr lang="en-US" sz="800" dirty="0" smtClean="0">
                  <a:latin typeface="Arial" pitchFamily="34" charset="0"/>
                  <a:ea typeface="ＭＳ Ｐゴシック" pitchFamily="16" charset="-128"/>
                  <a:cs typeface="Arial" pitchFamily="34" charset="0"/>
                </a:rPr>
                <a:t>Resource Center</a:t>
              </a:r>
              <a:endParaRPr lang="en-US" sz="800" dirty="0">
                <a:latin typeface="Arial" pitchFamily="34" charset="0"/>
                <a:ea typeface="ＭＳ Ｐゴシック" pitchFamily="16" charset="-128"/>
                <a:cs typeface="Arial" pitchFamily="34" charset="0"/>
              </a:endParaRPr>
            </a:p>
          </p:txBody>
        </p:sp>
        <p:cxnSp>
          <p:nvCxnSpPr>
            <p:cNvPr id="16" name="Straight Connector 15"/>
            <p:cNvCxnSpPr/>
            <p:nvPr userDrawn="1"/>
          </p:nvCxnSpPr>
          <p:spPr>
            <a:xfrm>
              <a:off x="95457" y="6457302"/>
              <a:ext cx="2845715" cy="4765"/>
            </a:xfrm>
            <a:prstGeom prst="line">
              <a:avLst/>
            </a:prstGeom>
            <a:ln w="9525">
              <a:solidFill>
                <a:srgbClr val="E5D199"/>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843" r:id="rId1"/>
    <p:sldLayoutId id="2147483835" r:id="rId2"/>
    <p:sldLayoutId id="2147483836" r:id="rId3"/>
    <p:sldLayoutId id="2147483837" r:id="rId4"/>
    <p:sldLayoutId id="2147483844" r:id="rId5"/>
    <p:sldLayoutId id="2147483838" r:id="rId6"/>
    <p:sldLayoutId id="2147483839" r:id="rId7"/>
    <p:sldLayoutId id="2147483840" r:id="rId8"/>
    <p:sldLayoutId id="2147483841" r:id="rId9"/>
    <p:sldLayoutId id="2147483842" r:id="rId10"/>
  </p:sldLayoutIdLst>
  <p:timing>
    <p:tnLst>
      <p:par>
        <p:cTn id="1" dur="indefinite" restart="never" nodeType="tmRoot"/>
      </p:par>
    </p:tnLst>
  </p:timing>
  <p:hf hdr="0" ftr="0" dt="0"/>
  <p:txStyles>
    <p:titleStyle>
      <a:lvl1pPr algn="l" rtl="0" eaLnBrk="1" fontAlgn="base" hangingPunct="1">
        <a:spcBef>
          <a:spcPct val="0"/>
        </a:spcBef>
        <a:spcAft>
          <a:spcPct val="0"/>
        </a:spcAft>
        <a:defRPr sz="27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p:titleStyle>
    <p:body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543: Supervisor Training Series</a:t>
            </a:r>
            <a:endParaRPr lang="en-US" dirty="0"/>
          </a:p>
        </p:txBody>
      </p:sp>
      <p:sp>
        <p:nvSpPr>
          <p:cNvPr id="5" name="Text Placeholder 4"/>
          <p:cNvSpPr>
            <a:spLocks noGrp="1"/>
          </p:cNvSpPr>
          <p:nvPr>
            <p:ph type="body" sz="quarter" idx="11"/>
          </p:nvPr>
        </p:nvSpPr>
        <p:spPr>
          <a:xfrm>
            <a:off x="304800" y="1903288"/>
            <a:ext cx="8531352" cy="304800"/>
          </a:xfrm>
        </p:spPr>
        <p:txBody>
          <a:bodyPr/>
          <a:lstStyle/>
          <a:p>
            <a:r>
              <a:rPr lang="en-US" dirty="0" smtClean="0"/>
              <a:t>Module 4: Managing Diversity Through the Employment Process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hangingPunct="0">
              <a:spcAft>
                <a:spcPts val="1200"/>
              </a:spcAft>
              <a:buFont typeface="Arial" pitchFamily="34" charset="0"/>
              <a:buChar char="•"/>
            </a:pPr>
            <a:r>
              <a:rPr lang="en-US" dirty="0" smtClean="0"/>
              <a:t>Fostering awareness and acceptance of individual differences.</a:t>
            </a:r>
          </a:p>
          <a:p>
            <a:pPr lvl="1" hangingPunct="0">
              <a:spcAft>
                <a:spcPts val="1200"/>
              </a:spcAft>
              <a:buFont typeface="Arial" pitchFamily="34" charset="0"/>
              <a:buChar char="•"/>
            </a:pPr>
            <a:r>
              <a:rPr lang="en-US" dirty="0" smtClean="0"/>
              <a:t>Fostering greater understanding of the nature and dynamics of individual differences.</a:t>
            </a:r>
          </a:p>
          <a:p>
            <a:pPr lvl="1" hangingPunct="0">
              <a:spcAft>
                <a:spcPts val="1200"/>
              </a:spcAft>
              <a:buFont typeface="Arial" pitchFamily="34" charset="0"/>
              <a:buChar char="•"/>
            </a:pPr>
            <a:r>
              <a:rPr lang="en-US" dirty="0" smtClean="0"/>
              <a:t>Helping participants understand their own feelings and attitudes about people who are “different.”</a:t>
            </a:r>
          </a:p>
          <a:p>
            <a:pPr lvl="1" hangingPunct="0">
              <a:spcAft>
                <a:spcPts val="1200"/>
              </a:spcAft>
              <a:buFont typeface="Arial" pitchFamily="34" charset="0"/>
              <a:buChar char="•"/>
            </a:pPr>
            <a:r>
              <a:rPr lang="en-US" dirty="0" smtClean="0"/>
              <a:t>Enhancing work relations between people who are different.</a:t>
            </a:r>
          </a:p>
          <a:p>
            <a:pPr lvl="1" hangingPunct="0">
              <a:spcAft>
                <a:spcPts val="1200"/>
              </a:spcAft>
              <a:buFont typeface="Arial" pitchFamily="34" charset="0"/>
              <a:buChar char="•"/>
            </a:pPr>
            <a:r>
              <a:rPr lang="en-US" dirty="0" smtClean="0"/>
              <a:t>Exploring </a:t>
            </a:r>
            <a:r>
              <a:rPr lang="en-US" dirty="0"/>
              <a:t>how differences can be tapped as assets in the workplace.</a:t>
            </a:r>
          </a:p>
          <a:p>
            <a:endParaRPr lang="en-US" dirty="0"/>
          </a:p>
        </p:txBody>
      </p:sp>
      <p:sp>
        <p:nvSpPr>
          <p:cNvPr id="3" name="Title 2"/>
          <p:cNvSpPr>
            <a:spLocks noGrp="1"/>
          </p:cNvSpPr>
          <p:nvPr>
            <p:ph type="title"/>
          </p:nvPr>
        </p:nvSpPr>
        <p:spPr/>
        <p:txBody>
          <a:bodyPr/>
          <a:lstStyle/>
          <a:p>
            <a:r>
              <a:rPr lang="en-US" dirty="0" smtClean="0"/>
              <a:t>Valuing Diversity (continued)</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10</a:t>
            </a:fld>
            <a:endParaRPr lang="en-US" dirty="0">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hangingPunct="0">
              <a:spcAft>
                <a:spcPts val="1200"/>
              </a:spcAft>
            </a:pPr>
            <a:r>
              <a:rPr lang="en-US" dirty="0" smtClean="0"/>
              <a:t>Creativity and Innovation;</a:t>
            </a:r>
          </a:p>
          <a:p>
            <a:pPr lvl="0" hangingPunct="0">
              <a:spcAft>
                <a:spcPts val="1200"/>
              </a:spcAft>
            </a:pPr>
            <a:r>
              <a:rPr lang="en-US" dirty="0" smtClean="0"/>
              <a:t>Broader Range of Skills;</a:t>
            </a:r>
          </a:p>
          <a:p>
            <a:pPr lvl="0" hangingPunct="0">
              <a:spcAft>
                <a:spcPts val="1200"/>
              </a:spcAft>
            </a:pPr>
            <a:r>
              <a:rPr lang="en-US" dirty="0" smtClean="0"/>
              <a:t>Better Decisions;</a:t>
            </a:r>
          </a:p>
          <a:p>
            <a:pPr lvl="0" hangingPunct="0">
              <a:spcAft>
                <a:spcPts val="1200"/>
              </a:spcAft>
            </a:pPr>
            <a:r>
              <a:rPr lang="en-US" dirty="0" smtClean="0"/>
              <a:t>Better Service to Diverse Clients;</a:t>
            </a:r>
          </a:p>
          <a:p>
            <a:pPr lvl="0" hangingPunct="0">
              <a:spcAft>
                <a:spcPts val="1200"/>
              </a:spcAft>
            </a:pPr>
            <a:r>
              <a:rPr lang="en-US" dirty="0" smtClean="0"/>
              <a:t>Better Management Skills;</a:t>
            </a:r>
          </a:p>
          <a:p>
            <a:pPr lvl="0" hangingPunct="0">
              <a:spcAft>
                <a:spcPts val="1200"/>
              </a:spcAft>
            </a:pPr>
            <a:r>
              <a:rPr lang="en-US" dirty="0" smtClean="0"/>
              <a:t>Attracts Other Talent; and</a:t>
            </a:r>
          </a:p>
          <a:p>
            <a:pPr hangingPunct="0">
              <a:spcAft>
                <a:spcPts val="1200"/>
              </a:spcAft>
            </a:pPr>
            <a:r>
              <a:rPr lang="en-US" dirty="0" smtClean="0"/>
              <a:t>Fairness/Equity/Humanity.</a:t>
            </a:r>
          </a:p>
          <a:p>
            <a:pPr hangingPunct="0">
              <a:buNone/>
            </a:pPr>
            <a:endParaRPr lang="en-US" dirty="0" smtClean="0"/>
          </a:p>
          <a:p>
            <a:endParaRPr lang="en-US" dirty="0"/>
          </a:p>
        </p:txBody>
      </p:sp>
      <p:sp>
        <p:nvSpPr>
          <p:cNvPr id="3" name="Title 2"/>
          <p:cNvSpPr>
            <a:spLocks noGrp="1"/>
          </p:cNvSpPr>
          <p:nvPr>
            <p:ph type="title"/>
          </p:nvPr>
        </p:nvSpPr>
        <p:spPr/>
        <p:txBody>
          <a:bodyPr/>
          <a:lstStyle/>
          <a:p>
            <a:pPr algn="ctr"/>
            <a:r>
              <a:rPr lang="en-US" dirty="0" smtClean="0"/>
              <a:t>Benefits to Diversity</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11</a:t>
            </a:fld>
            <a:endParaRPr lang="en-US" dirty="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pPr>
              <a:buNone/>
            </a:pPr>
            <a:r>
              <a:rPr lang="en-US" sz="3600" dirty="0" smtClean="0"/>
              <a:t>Cultural Proficiency  </a:t>
            </a:r>
          </a:p>
          <a:p>
            <a:pPr>
              <a:buNone/>
            </a:pPr>
            <a:endParaRPr lang="en-US" dirty="0"/>
          </a:p>
        </p:txBody>
      </p:sp>
      <p:sp>
        <p:nvSpPr>
          <p:cNvPr id="3" name="Title 2"/>
          <p:cNvSpPr>
            <a:spLocks noGrp="1"/>
          </p:cNvSpPr>
          <p:nvPr>
            <p:ph type="title"/>
          </p:nvPr>
        </p:nvSpPr>
        <p:spPr/>
        <p:txBody>
          <a:bodyPr/>
          <a:lstStyle/>
          <a:p>
            <a:pPr algn="ctr"/>
            <a:r>
              <a:rPr lang="en-US" dirty="0" smtClean="0"/>
              <a:t>The Desired Future State</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12</a:t>
            </a:fld>
            <a:endParaRPr lang="en-US" dirty="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When an individual and/or organization:</a:t>
            </a:r>
          </a:p>
          <a:p>
            <a:pPr>
              <a:buNone/>
            </a:pPr>
            <a:r>
              <a:rPr lang="en-US" dirty="0" smtClean="0"/>
              <a:t> </a:t>
            </a:r>
          </a:p>
          <a:p>
            <a:pPr lvl="0">
              <a:spcAft>
                <a:spcPts val="600"/>
              </a:spcAft>
            </a:pPr>
            <a:r>
              <a:rPr lang="en-US" dirty="0" smtClean="0"/>
              <a:t>Advocates for cultural competence throughout the system;</a:t>
            </a:r>
          </a:p>
          <a:p>
            <a:pPr lvl="0">
              <a:spcAft>
                <a:spcPts val="600"/>
              </a:spcAft>
            </a:pPr>
            <a:r>
              <a:rPr lang="en-US" dirty="0" smtClean="0"/>
              <a:t>Seeks to add to the cultural knowledge base;</a:t>
            </a:r>
          </a:p>
          <a:p>
            <a:pPr lvl="0">
              <a:spcAft>
                <a:spcPts val="600"/>
              </a:spcAft>
            </a:pPr>
            <a:r>
              <a:rPr lang="en-US" dirty="0" smtClean="0"/>
              <a:t>Strives to make improvements in cultural competency permanent;</a:t>
            </a:r>
          </a:p>
          <a:p>
            <a:pPr lvl="0">
              <a:spcAft>
                <a:spcPts val="600"/>
              </a:spcAft>
            </a:pPr>
            <a:r>
              <a:rPr lang="en-US" dirty="0" smtClean="0"/>
              <a:t>Holds culture in high esteem;</a:t>
            </a:r>
          </a:p>
          <a:p>
            <a:pPr marL="0" lvl="0" indent="0">
              <a:buNone/>
            </a:pPr>
            <a:endParaRPr lang="en-US" dirty="0" smtClean="0"/>
          </a:p>
          <a:p>
            <a:pPr>
              <a:buNone/>
            </a:pPr>
            <a:endParaRPr lang="en-US" dirty="0" smtClean="0"/>
          </a:p>
          <a:p>
            <a:endParaRPr lang="en-US" dirty="0"/>
          </a:p>
        </p:txBody>
      </p:sp>
      <p:sp>
        <p:nvSpPr>
          <p:cNvPr id="3" name="Title 2"/>
          <p:cNvSpPr>
            <a:spLocks noGrp="1"/>
          </p:cNvSpPr>
          <p:nvPr>
            <p:ph type="title"/>
          </p:nvPr>
        </p:nvSpPr>
        <p:spPr/>
        <p:txBody>
          <a:bodyPr/>
          <a:lstStyle/>
          <a:p>
            <a:pPr algn="ctr"/>
            <a:r>
              <a:rPr lang="en-US" dirty="0" smtClean="0"/>
              <a:t>Cultural Proficiency</a:t>
            </a:r>
            <a:endParaRPr lang="en-US" dirty="0"/>
          </a:p>
        </p:txBody>
      </p:sp>
      <p:sp>
        <p:nvSpPr>
          <p:cNvPr id="6" name="Right Arrow 5"/>
          <p:cNvSpPr/>
          <p:nvPr/>
        </p:nvSpPr>
        <p:spPr>
          <a:xfrm>
            <a:off x="6934200" y="5105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1"/>
          </p:nvPr>
        </p:nvSpPr>
        <p:spPr/>
        <p:txBody>
          <a:bodyPr/>
          <a:lstStyle/>
          <a:p>
            <a:pPr>
              <a:defRPr/>
            </a:pPr>
            <a:fld id="{8E0BD697-C650-4553-8269-3DAFA0DE6DB9}" type="slidenum">
              <a:rPr lang="en-US" smtClean="0"/>
              <a:pPr>
                <a:defRPr/>
              </a:pPr>
              <a:t>13</a:t>
            </a:fld>
            <a:endParaRPr lang="en-US" dirty="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spcAft>
                <a:spcPts val="1800"/>
              </a:spcAft>
            </a:pPr>
            <a:r>
              <a:rPr lang="en-US" dirty="0" smtClean="0"/>
              <a:t>Is able to cope successfully with perceived or real discrimination and has some effective strategies for dealing with it; and </a:t>
            </a:r>
          </a:p>
          <a:p>
            <a:pPr lvl="0">
              <a:spcAft>
                <a:spcPts val="1800"/>
              </a:spcAft>
            </a:pPr>
            <a:r>
              <a:rPr lang="en-US" dirty="0" smtClean="0"/>
              <a:t>Has courageous conversation regarding culture and diversity while staying engaged, speaking truth, allowing discomfort and accepting non-closure in order to promote multicultural competence in others.</a:t>
            </a:r>
          </a:p>
          <a:p>
            <a:pPr marL="0" lvl="0" indent="0">
              <a:spcAft>
                <a:spcPts val="1200"/>
              </a:spcAft>
              <a:buNone/>
            </a:pPr>
            <a:endParaRPr lang="en-US" dirty="0" smtClean="0"/>
          </a:p>
          <a:p>
            <a:pPr lvl="3">
              <a:spcAft>
                <a:spcPts val="1200"/>
              </a:spcAft>
            </a:pPr>
            <a:r>
              <a:rPr lang="en-US" sz="1600" dirty="0" smtClean="0"/>
              <a:t>Sources: (Adapted from </a:t>
            </a:r>
            <a:r>
              <a:rPr lang="en-US" sz="1600" dirty="0" err="1" smtClean="0"/>
              <a:t>Prochaska</a:t>
            </a:r>
            <a:r>
              <a:rPr lang="en-US" sz="1600" dirty="0" smtClean="0"/>
              <a:t>, J.O., and </a:t>
            </a:r>
            <a:r>
              <a:rPr lang="en-US" sz="1600" dirty="0" err="1" smtClean="0"/>
              <a:t>DiClemente</a:t>
            </a:r>
            <a:r>
              <a:rPr lang="en-US" sz="1600" dirty="0" smtClean="0"/>
              <a:t>, C.C. 1984; </a:t>
            </a:r>
            <a:r>
              <a:rPr lang="en-US" sz="1600" i="1" dirty="0" smtClean="0"/>
              <a:t>AAOP Journal,</a:t>
            </a:r>
            <a:r>
              <a:rPr lang="en-US" sz="1600" dirty="0" smtClean="0"/>
              <a:t>1990; CWLA and the Juvenile Law Center, 2008; and  Casey Family Programs, 2009).</a:t>
            </a:r>
            <a:endParaRPr lang="en-US" sz="1600" dirty="0"/>
          </a:p>
        </p:txBody>
      </p:sp>
      <p:sp>
        <p:nvSpPr>
          <p:cNvPr id="3" name="Title 2"/>
          <p:cNvSpPr>
            <a:spLocks noGrp="1"/>
          </p:cNvSpPr>
          <p:nvPr>
            <p:ph type="title"/>
          </p:nvPr>
        </p:nvSpPr>
        <p:spPr/>
        <p:txBody>
          <a:bodyPr/>
          <a:lstStyle/>
          <a:p>
            <a:pPr algn="ctr"/>
            <a:r>
              <a:rPr lang="en-US" dirty="0" smtClean="0"/>
              <a:t>Cultural Proficiency (continued)</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14</a:t>
            </a:fld>
            <a:endParaRPr lang="en-US" dirty="0">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hangingPunct="0">
              <a:spcAft>
                <a:spcPts val="3000"/>
              </a:spcAft>
              <a:buNone/>
            </a:pPr>
            <a:r>
              <a:rPr lang="en-US" b="1" dirty="0" smtClean="0"/>
              <a:t>Older Workers</a:t>
            </a:r>
            <a:endParaRPr lang="en-US" dirty="0" smtClean="0"/>
          </a:p>
          <a:p>
            <a:pPr lvl="1" hangingPunct="0">
              <a:spcAft>
                <a:spcPts val="3000"/>
              </a:spcAft>
            </a:pPr>
            <a:r>
              <a:rPr lang="en-US" dirty="0" smtClean="0"/>
              <a:t>Greater concern for retirement security and planning, health care and wellness, different rewards.</a:t>
            </a:r>
          </a:p>
          <a:p>
            <a:pPr lvl="1" hangingPunct="0">
              <a:spcAft>
                <a:spcPts val="3000"/>
              </a:spcAft>
            </a:pPr>
            <a:r>
              <a:rPr lang="en-US" dirty="0" smtClean="0"/>
              <a:t>Loss of reward systems which reflected greater economic stability—</a:t>
            </a:r>
            <a:r>
              <a:rPr lang="en-US" i="1" dirty="0" smtClean="0"/>
              <a:t>e.g</a:t>
            </a:r>
            <a:r>
              <a:rPr lang="en-US" dirty="0" smtClean="0"/>
              <a:t>., medical benefits after retirement, time off for education.</a:t>
            </a:r>
          </a:p>
          <a:p>
            <a:pPr>
              <a:buNone/>
            </a:pPr>
            <a:endParaRPr lang="en-US" dirty="0"/>
          </a:p>
        </p:txBody>
      </p:sp>
      <p:sp>
        <p:nvSpPr>
          <p:cNvPr id="3" name="Title 2"/>
          <p:cNvSpPr>
            <a:spLocks noGrp="1"/>
          </p:cNvSpPr>
          <p:nvPr>
            <p:ph type="title"/>
          </p:nvPr>
        </p:nvSpPr>
        <p:spPr/>
        <p:txBody>
          <a:bodyPr/>
          <a:lstStyle/>
          <a:p>
            <a:pPr algn="ctr"/>
            <a:r>
              <a:rPr lang="en-US" dirty="0" smtClean="0"/>
              <a:t>Implications of Many Age Groups </a:t>
            </a:r>
            <a:endParaRPr lang="en-US" dirty="0"/>
          </a:p>
        </p:txBody>
      </p:sp>
      <p:sp>
        <p:nvSpPr>
          <p:cNvPr id="6" name="Right Arrow 5"/>
          <p:cNvSpPr/>
          <p:nvPr/>
        </p:nvSpPr>
        <p:spPr>
          <a:xfrm>
            <a:off x="7239000" y="5181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1"/>
          </p:nvPr>
        </p:nvSpPr>
        <p:spPr/>
        <p:txBody>
          <a:bodyPr/>
          <a:lstStyle/>
          <a:p>
            <a:pPr>
              <a:defRPr/>
            </a:pPr>
            <a:fld id="{8E0BD697-C650-4553-8269-3DAFA0DE6DB9}" type="slidenum">
              <a:rPr lang="en-US" smtClean="0"/>
              <a:pPr>
                <a:defRPr/>
              </a:pPr>
              <a:t>15</a:t>
            </a:fld>
            <a:endParaRPr lang="en-US" dirty="0">
              <a:latin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718440"/>
            <a:ext cx="8247888" cy="4480653"/>
          </a:xfrm>
        </p:spPr>
        <p:txBody>
          <a:bodyPr/>
          <a:lstStyle/>
          <a:p>
            <a:pPr marL="0" indent="0" hangingPunct="0">
              <a:spcAft>
                <a:spcPts val="3600"/>
              </a:spcAft>
              <a:buNone/>
            </a:pPr>
            <a:r>
              <a:rPr lang="en-US" b="1" dirty="0" smtClean="0"/>
              <a:t>Middle of the Road Workers</a:t>
            </a:r>
            <a:endParaRPr lang="en-US" dirty="0" smtClean="0"/>
          </a:p>
          <a:p>
            <a:pPr lvl="1" hangingPunct="0">
              <a:spcAft>
                <a:spcPts val="3600"/>
              </a:spcAft>
            </a:pPr>
            <a:r>
              <a:rPr lang="en-US" dirty="0" smtClean="0"/>
              <a:t>Strong influence on policies related to benefits and a family-friendly work atmosphere.</a:t>
            </a:r>
          </a:p>
          <a:p>
            <a:pPr lvl="1" hangingPunct="0">
              <a:spcAft>
                <a:spcPts val="3600"/>
              </a:spcAft>
            </a:pPr>
            <a:r>
              <a:rPr lang="en-US" dirty="0" smtClean="0"/>
              <a:t>More positions open in supervision and management levels.</a:t>
            </a:r>
          </a:p>
        </p:txBody>
      </p:sp>
      <p:sp>
        <p:nvSpPr>
          <p:cNvPr id="3" name="Title 2"/>
          <p:cNvSpPr>
            <a:spLocks noGrp="1"/>
          </p:cNvSpPr>
          <p:nvPr>
            <p:ph type="title"/>
          </p:nvPr>
        </p:nvSpPr>
        <p:spPr>
          <a:xfrm>
            <a:off x="470647" y="919504"/>
            <a:ext cx="8229600" cy="591671"/>
          </a:xfrm>
        </p:spPr>
        <p:txBody>
          <a:bodyPr>
            <a:normAutofit fontScale="90000"/>
          </a:bodyPr>
          <a:lstStyle/>
          <a:p>
            <a:pPr algn="ctr"/>
            <a:r>
              <a:rPr lang="en-US" sz="3000" dirty="0" smtClean="0"/>
              <a:t>Implications</a:t>
            </a:r>
            <a:r>
              <a:rPr lang="en-US" dirty="0" smtClean="0"/>
              <a:t> </a:t>
            </a:r>
            <a:r>
              <a:rPr lang="en-US" sz="3000" dirty="0" smtClean="0"/>
              <a:t>of Many Age Groups (continued) </a:t>
            </a:r>
            <a:endParaRPr lang="en-US" sz="3000" dirty="0"/>
          </a:p>
        </p:txBody>
      </p:sp>
      <p:sp>
        <p:nvSpPr>
          <p:cNvPr id="6" name="Right Arrow 5"/>
          <p:cNvSpPr/>
          <p:nvPr/>
        </p:nvSpPr>
        <p:spPr>
          <a:xfrm>
            <a:off x="7162800" y="5334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1"/>
          </p:nvPr>
        </p:nvSpPr>
        <p:spPr/>
        <p:txBody>
          <a:bodyPr/>
          <a:lstStyle/>
          <a:p>
            <a:pPr>
              <a:defRPr/>
            </a:pPr>
            <a:fld id="{8E0BD697-C650-4553-8269-3DAFA0DE6DB9}" type="slidenum">
              <a:rPr lang="en-US" smtClean="0"/>
              <a:pPr>
                <a:defRPr/>
              </a:pPr>
              <a:t>16</a:t>
            </a:fld>
            <a:endParaRPr lang="en-US" dirty="0">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718440"/>
            <a:ext cx="8247888" cy="4480653"/>
          </a:xfrm>
        </p:spPr>
        <p:txBody>
          <a:bodyPr/>
          <a:lstStyle/>
          <a:p>
            <a:pPr marL="0" indent="0" hangingPunct="0">
              <a:spcAft>
                <a:spcPts val="3600"/>
              </a:spcAft>
              <a:buNone/>
            </a:pPr>
            <a:r>
              <a:rPr lang="en-US" b="1" dirty="0" smtClean="0"/>
              <a:t>Younger Workers</a:t>
            </a:r>
            <a:endParaRPr lang="en-US" dirty="0" smtClean="0"/>
          </a:p>
          <a:p>
            <a:pPr lvl="1" hangingPunct="0">
              <a:spcAft>
                <a:spcPts val="3600"/>
              </a:spcAft>
            </a:pPr>
            <a:r>
              <a:rPr lang="en-US" dirty="0" smtClean="0"/>
              <a:t>More competition to attract and retain entry-level workers.</a:t>
            </a:r>
          </a:p>
          <a:p>
            <a:pPr lvl="1" hangingPunct="0">
              <a:spcAft>
                <a:spcPts val="3600"/>
              </a:spcAft>
            </a:pPr>
            <a:r>
              <a:rPr lang="en-US" dirty="0" smtClean="0"/>
              <a:t>Greater demand for a variety of workers, such as bilingual/bicultural employees.</a:t>
            </a:r>
          </a:p>
        </p:txBody>
      </p:sp>
      <p:sp>
        <p:nvSpPr>
          <p:cNvPr id="3" name="Title 2"/>
          <p:cNvSpPr>
            <a:spLocks noGrp="1"/>
          </p:cNvSpPr>
          <p:nvPr>
            <p:ph type="title"/>
          </p:nvPr>
        </p:nvSpPr>
        <p:spPr>
          <a:xfrm>
            <a:off x="470647" y="919504"/>
            <a:ext cx="8229600" cy="591671"/>
          </a:xfrm>
        </p:spPr>
        <p:txBody>
          <a:bodyPr>
            <a:noAutofit/>
          </a:bodyPr>
          <a:lstStyle/>
          <a:p>
            <a:pPr algn="ctr"/>
            <a:r>
              <a:rPr lang="en-US" dirty="0" smtClean="0"/>
              <a:t>Implications of Many Age Groups (continued) </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17</a:t>
            </a:fld>
            <a:endParaRPr lang="en-US" dirty="0">
              <a:latin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23848"/>
            <a:ext cx="8247888" cy="4575246"/>
          </a:xfrm>
        </p:spPr>
        <p:txBody>
          <a:bodyPr>
            <a:normAutofit/>
          </a:bodyPr>
          <a:lstStyle/>
          <a:p>
            <a:pPr hangingPunct="0">
              <a:spcAft>
                <a:spcPts val="3000"/>
              </a:spcAft>
            </a:pPr>
            <a:r>
              <a:rPr lang="en-US" dirty="0" smtClean="0"/>
              <a:t>Global economy</a:t>
            </a:r>
          </a:p>
          <a:p>
            <a:pPr lvl="0" hangingPunct="0">
              <a:spcAft>
                <a:spcPts val="3000"/>
              </a:spcAft>
            </a:pPr>
            <a:r>
              <a:rPr lang="en-US" dirty="0" smtClean="0"/>
              <a:t>Advances in technology</a:t>
            </a:r>
          </a:p>
          <a:p>
            <a:pPr lvl="0" hangingPunct="0">
              <a:spcAft>
                <a:spcPts val="3000"/>
              </a:spcAft>
            </a:pPr>
            <a:r>
              <a:rPr lang="en-US" dirty="0" smtClean="0"/>
              <a:t>World order/political situation</a:t>
            </a:r>
          </a:p>
          <a:p>
            <a:pPr lvl="0" hangingPunct="0">
              <a:spcAft>
                <a:spcPts val="3000"/>
              </a:spcAft>
            </a:pPr>
            <a:r>
              <a:rPr lang="en-US" dirty="0" smtClean="0"/>
              <a:t>Changing work force</a:t>
            </a:r>
          </a:p>
        </p:txBody>
      </p:sp>
      <p:sp>
        <p:nvSpPr>
          <p:cNvPr id="3" name="Title 2"/>
          <p:cNvSpPr>
            <a:spLocks noGrp="1"/>
          </p:cNvSpPr>
          <p:nvPr>
            <p:ph type="title"/>
          </p:nvPr>
        </p:nvSpPr>
        <p:spPr>
          <a:xfrm>
            <a:off x="470647" y="935270"/>
            <a:ext cx="8229600" cy="591671"/>
          </a:xfrm>
        </p:spPr>
        <p:txBody>
          <a:bodyPr>
            <a:normAutofit fontScale="90000"/>
          </a:bodyPr>
          <a:lstStyle/>
          <a:p>
            <a:pPr algn="ctr"/>
            <a:r>
              <a:rPr lang="en-US" sz="3000" dirty="0" smtClean="0"/>
              <a:t>Changing Times</a:t>
            </a:r>
            <a:r>
              <a:rPr lang="en-US" dirty="0" smtClean="0"/>
              <a:t/>
            </a:r>
            <a:br>
              <a:rPr lang="en-US" dirty="0" smtClean="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18</a:t>
            </a:fld>
            <a:endParaRPr lang="en-US" dirty="0">
              <a:latin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sz="3600" i="1" dirty="0" smtClean="0"/>
          </a:p>
          <a:p>
            <a:pPr marL="0" indent="0" algn="ctr">
              <a:buNone/>
            </a:pPr>
            <a:r>
              <a:rPr lang="en-US" sz="3600" i="1" dirty="0" smtClean="0"/>
              <a:t>521</a:t>
            </a:r>
            <a:r>
              <a:rPr lang="en-US" sz="3600" i="1" dirty="0"/>
              <a:t>: Generational Differences in the Workplace</a:t>
            </a:r>
            <a:r>
              <a:rPr lang="en-US" sz="3600" dirty="0"/>
              <a:t>. </a:t>
            </a:r>
          </a:p>
        </p:txBody>
      </p:sp>
      <p:sp>
        <p:nvSpPr>
          <p:cNvPr id="4" name="Slide Number Placeholder 3"/>
          <p:cNvSpPr>
            <a:spLocks noGrp="1"/>
          </p:cNvSpPr>
          <p:nvPr>
            <p:ph type="sldNum" sz="quarter" idx="11"/>
          </p:nvPr>
        </p:nvSpPr>
        <p:spPr/>
        <p:txBody>
          <a:bodyPr/>
          <a:lstStyle/>
          <a:p>
            <a:pPr>
              <a:defRPr/>
            </a:pPr>
            <a:r>
              <a:rPr lang="en-US" sz="900" smtClean="0"/>
              <a:t>Slide </a:t>
            </a:r>
            <a:fld id="{8E0BD697-C650-4553-8269-3DAFA0DE6DB9}" type="slidenum">
              <a:rPr lang="en-US" sz="900" smtClean="0"/>
              <a:pPr>
                <a:defRPr/>
              </a:pPr>
              <a:t>19</a:t>
            </a:fld>
            <a:r>
              <a:rPr lang="en-US" sz="900" smtClean="0"/>
              <a:t> of 42</a:t>
            </a:r>
            <a:endParaRPr lang="en-US" sz="900" dirty="0">
              <a:latin typeface="Arial" charset="0"/>
            </a:endParaRPr>
          </a:p>
        </p:txBody>
      </p:sp>
    </p:spTree>
    <p:extLst>
      <p:ext uri="{BB962C8B-B14F-4D97-AF65-F5344CB8AC3E}">
        <p14:creationId xmlns:p14="http://schemas.microsoft.com/office/powerpoint/2010/main" val="3399677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Aft>
                <a:spcPts val="2400"/>
              </a:spcAft>
              <a:buNone/>
            </a:pPr>
            <a:r>
              <a:rPr lang="en-US" dirty="0" smtClean="0"/>
              <a:t>Participants will be able to:</a:t>
            </a:r>
          </a:p>
          <a:p>
            <a:pPr lvl="1">
              <a:spcAft>
                <a:spcPts val="2400"/>
              </a:spcAft>
            </a:pPr>
            <a:r>
              <a:rPr lang="en-US" dirty="0" smtClean="0"/>
              <a:t>Define the supervisory role in managing diversity and creating inclusive environments in the workplace;</a:t>
            </a:r>
          </a:p>
          <a:p>
            <a:pPr lvl="1">
              <a:spcAft>
                <a:spcPts val="2400"/>
              </a:spcAft>
            </a:pPr>
            <a:r>
              <a:rPr lang="en-US" dirty="0" smtClean="0"/>
              <a:t>Explore work group issues related to culture; and</a:t>
            </a:r>
          </a:p>
          <a:p>
            <a:pPr lvl="1">
              <a:spcAft>
                <a:spcPts val="2400"/>
              </a:spcAft>
            </a:pPr>
            <a:r>
              <a:rPr lang="en-US" dirty="0" smtClean="0"/>
              <a:t>Identify methods to increase effective intercultural communication.</a:t>
            </a:r>
          </a:p>
          <a:p>
            <a:endParaRPr lang="en-US" dirty="0" smtClean="0"/>
          </a:p>
          <a:p>
            <a:pPr>
              <a:buNone/>
            </a:pPr>
            <a:endParaRPr lang="en-US" dirty="0" smtClean="0"/>
          </a:p>
        </p:txBody>
      </p:sp>
      <p:sp>
        <p:nvSpPr>
          <p:cNvPr id="3" name="Title 2"/>
          <p:cNvSpPr>
            <a:spLocks noGrp="1"/>
          </p:cNvSpPr>
          <p:nvPr>
            <p:ph type="title"/>
          </p:nvPr>
        </p:nvSpPr>
        <p:spPr/>
        <p:txBody>
          <a:bodyPr>
            <a:normAutofit/>
          </a:bodyPr>
          <a:lstStyle/>
          <a:p>
            <a:pPr algn="ctr"/>
            <a:r>
              <a:rPr lang="en-US" dirty="0" smtClean="0"/>
              <a:t>Learning Objectives</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a:t>
            </a:fld>
            <a:endParaRPr lang="en-US" dirty="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0"/>
              </a:spcBef>
              <a:buNone/>
            </a:pPr>
            <a:r>
              <a:rPr lang="en-US" dirty="0" smtClean="0"/>
              <a:t>The law states that it is unlawful for an employer to fail or refuse to hire, or otherwise discriminate against any individual on the basis of race, color, religion, sex, or national origin.</a:t>
            </a:r>
            <a:endParaRPr lang="en-US" dirty="0"/>
          </a:p>
        </p:txBody>
      </p:sp>
      <p:sp>
        <p:nvSpPr>
          <p:cNvPr id="3" name="Title 2"/>
          <p:cNvSpPr>
            <a:spLocks noGrp="1"/>
          </p:cNvSpPr>
          <p:nvPr>
            <p:ph type="title"/>
          </p:nvPr>
        </p:nvSpPr>
        <p:spPr/>
        <p:txBody>
          <a:bodyPr/>
          <a:lstStyle/>
          <a:p>
            <a:pPr algn="ctr"/>
            <a:r>
              <a:rPr lang="en-US" dirty="0" smtClean="0"/>
              <a:t>Civil Rights Act of 1964</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20</a:t>
            </a:fld>
            <a:endParaRPr lang="en-US" dirty="0">
              <a:latin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hangingPunct="0"/>
            <a:r>
              <a:rPr lang="en-US" dirty="0" smtClean="0"/>
              <a:t>a commitment made by an employer to take positive steps to end discrimination in the workplace;</a:t>
            </a:r>
          </a:p>
          <a:p>
            <a:pPr lvl="0" hangingPunct="0"/>
            <a:r>
              <a:rPr lang="en-US" dirty="0" smtClean="0"/>
              <a:t>good faith actions the employer makes to recruit, hire, and promote qualified individuals; and</a:t>
            </a:r>
          </a:p>
          <a:p>
            <a:pPr lvl="0" hangingPunct="0"/>
            <a:r>
              <a:rPr lang="en-US" dirty="0" smtClean="0"/>
              <a:t>goal setting based on the composition of the labor market, timetables and numeric goals for the hiring and promotion.</a:t>
            </a:r>
          </a:p>
          <a:p>
            <a:endParaRPr lang="en-US" dirty="0"/>
          </a:p>
        </p:txBody>
      </p:sp>
      <p:sp>
        <p:nvSpPr>
          <p:cNvPr id="3" name="Title 2"/>
          <p:cNvSpPr>
            <a:spLocks noGrp="1"/>
          </p:cNvSpPr>
          <p:nvPr>
            <p:ph type="title"/>
          </p:nvPr>
        </p:nvSpPr>
        <p:spPr/>
        <p:txBody>
          <a:bodyPr/>
          <a:lstStyle/>
          <a:p>
            <a:pPr algn="ctr"/>
            <a:r>
              <a:rPr lang="en-US" dirty="0" smtClean="0"/>
              <a:t>Affirmative Action is..</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21</a:t>
            </a:fld>
            <a:endParaRPr lang="en-US" dirty="0">
              <a:latin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0"/>
              </a:spcBef>
              <a:buNone/>
            </a:pPr>
            <a:r>
              <a:rPr lang="en-US" dirty="0" smtClean="0"/>
              <a:t>The desired future state is to have a work force reflective or representative of the general population.</a:t>
            </a:r>
          </a:p>
          <a:p>
            <a:pPr marL="0" indent="0">
              <a:spcBef>
                <a:spcPts val="0"/>
              </a:spcBef>
              <a:buNone/>
            </a:pPr>
            <a:endParaRPr lang="en-US" dirty="0"/>
          </a:p>
        </p:txBody>
      </p:sp>
      <p:sp>
        <p:nvSpPr>
          <p:cNvPr id="3" name="Title 2"/>
          <p:cNvSpPr>
            <a:spLocks noGrp="1"/>
          </p:cNvSpPr>
          <p:nvPr>
            <p:ph type="title"/>
          </p:nvPr>
        </p:nvSpPr>
        <p:spPr/>
        <p:txBody>
          <a:bodyPr>
            <a:normAutofit/>
          </a:bodyPr>
          <a:lstStyle/>
          <a:p>
            <a:pPr algn="ctr"/>
            <a:r>
              <a:rPr lang="en-US" dirty="0" smtClean="0"/>
              <a:t>The Goal of Affirmative Action</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22</a:t>
            </a:fld>
            <a:endParaRPr lang="en-US" dirty="0">
              <a:latin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hangingPunct="0">
              <a:spcAft>
                <a:spcPts val="2400"/>
              </a:spcAft>
            </a:pPr>
            <a:r>
              <a:rPr lang="en-US" dirty="0" smtClean="0"/>
              <a:t>Based on the concept that every individual should be given an equal chance to pursue employment.  Upon employment, every individual should then receive fair and equal treatment from the employer.</a:t>
            </a:r>
          </a:p>
        </p:txBody>
      </p:sp>
      <p:sp>
        <p:nvSpPr>
          <p:cNvPr id="3" name="Title 2"/>
          <p:cNvSpPr>
            <a:spLocks noGrp="1"/>
          </p:cNvSpPr>
          <p:nvPr>
            <p:ph type="title"/>
          </p:nvPr>
        </p:nvSpPr>
        <p:spPr/>
        <p:txBody>
          <a:bodyPr/>
          <a:lstStyle/>
          <a:p>
            <a:pPr algn="ctr"/>
            <a:r>
              <a:rPr lang="en-US" dirty="0" smtClean="0"/>
              <a:t>Equal Opportunity Employment</a:t>
            </a:r>
            <a:endParaRPr lang="en-US" dirty="0"/>
          </a:p>
        </p:txBody>
      </p:sp>
      <p:sp>
        <p:nvSpPr>
          <p:cNvPr id="6" name="Right Arrow 5"/>
          <p:cNvSpPr/>
          <p:nvPr/>
        </p:nvSpPr>
        <p:spPr>
          <a:xfrm>
            <a:off x="7162800" y="5334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1"/>
          </p:nvPr>
        </p:nvSpPr>
        <p:spPr/>
        <p:txBody>
          <a:bodyPr/>
          <a:lstStyle/>
          <a:p>
            <a:pPr>
              <a:defRPr/>
            </a:pPr>
            <a:fld id="{8E0BD697-C650-4553-8269-3DAFA0DE6DB9}" type="slidenum">
              <a:rPr lang="en-US" smtClean="0"/>
              <a:pPr>
                <a:defRPr/>
              </a:pPr>
              <a:t>23</a:t>
            </a:fld>
            <a:endParaRPr lang="en-US" dirty="0">
              <a:latin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Protects job applicants or employees, based on their race</a:t>
            </a:r>
            <a:r>
              <a:rPr lang="en-US" dirty="0"/>
              <a:t>, color, religion, sex, national origin, age, disability or veteran </a:t>
            </a:r>
            <a:r>
              <a:rPr lang="en-US" dirty="0" smtClean="0"/>
              <a:t>status related to any manner that would deprive them of employment or adversely affect their status as employees.</a:t>
            </a:r>
          </a:p>
          <a:p>
            <a:endParaRPr lang="en-US" dirty="0" smtClean="0"/>
          </a:p>
          <a:p>
            <a:r>
              <a:rPr lang="en-US" dirty="0"/>
              <a:t>In 1998, Executive Order 13087 was signed that prohibits discrimination based on sexual orientation.  </a:t>
            </a:r>
          </a:p>
          <a:p>
            <a:endParaRPr lang="en-US" dirty="0"/>
          </a:p>
        </p:txBody>
      </p:sp>
      <p:sp>
        <p:nvSpPr>
          <p:cNvPr id="3" name="Title 2"/>
          <p:cNvSpPr>
            <a:spLocks noGrp="1"/>
          </p:cNvSpPr>
          <p:nvPr>
            <p:ph type="title"/>
          </p:nvPr>
        </p:nvSpPr>
        <p:spPr/>
        <p:txBody>
          <a:bodyPr>
            <a:normAutofit/>
          </a:bodyPr>
          <a:lstStyle/>
          <a:p>
            <a:pPr algn="ctr"/>
            <a:r>
              <a:rPr lang="en-US" dirty="0" smtClean="0"/>
              <a:t>Equal Opportunity Employment (continued)</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24</a:t>
            </a:fld>
            <a:endParaRPr lang="en-US" dirty="0">
              <a:latin typeface="Arial"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a:t>
            </a:r>
            <a:r>
              <a:rPr lang="en-US" dirty="0"/>
              <a:t>Resource </a:t>
            </a:r>
            <a:r>
              <a:rPr lang="en-US" dirty="0" smtClean="0"/>
              <a:t>Trainings</a:t>
            </a:r>
            <a:endParaRPr lang="en-US" dirty="0"/>
          </a:p>
        </p:txBody>
      </p:sp>
      <p:sp>
        <p:nvSpPr>
          <p:cNvPr id="3" name="Content Placeholder 2"/>
          <p:cNvSpPr>
            <a:spLocks noGrp="1"/>
          </p:cNvSpPr>
          <p:nvPr>
            <p:ph idx="1"/>
          </p:nvPr>
        </p:nvSpPr>
        <p:spPr/>
        <p:txBody>
          <a:bodyPr/>
          <a:lstStyle/>
          <a:p>
            <a:r>
              <a:rPr lang="en-US" sz="2200" dirty="0" smtClean="0"/>
              <a:t>501: </a:t>
            </a:r>
            <a:r>
              <a:rPr lang="en-US" sz="2200" dirty="0"/>
              <a:t>The Employee Performance Review Process</a:t>
            </a:r>
          </a:p>
          <a:p>
            <a:r>
              <a:rPr lang="en-US" sz="2200" dirty="0"/>
              <a:t>533: Beyond the Evaluation: Managing Performance to Increase Caseworker Retentions and Job Satisfaction</a:t>
            </a:r>
          </a:p>
          <a:p>
            <a:r>
              <a:rPr lang="en-US" sz="2200" dirty="0"/>
              <a:t>533: Supervising Difficult Employees</a:t>
            </a:r>
          </a:p>
          <a:p>
            <a:r>
              <a:rPr lang="en-US" sz="2200" dirty="0"/>
              <a:t>534: Employee Performance Evaluation</a:t>
            </a:r>
          </a:p>
          <a:p>
            <a:r>
              <a:rPr lang="en-US" sz="2200" dirty="0"/>
              <a:t>535: Management of Conflict</a:t>
            </a:r>
          </a:p>
          <a:p>
            <a:r>
              <a:rPr lang="en-US" sz="2200" dirty="0"/>
              <a:t>540: Supervising through HIPAA, FMLA, and ADA and Privacy</a:t>
            </a:r>
          </a:p>
          <a:p>
            <a:r>
              <a:rPr lang="en-US" sz="2200" dirty="0"/>
              <a:t>540: The Disciplinary Process</a:t>
            </a:r>
          </a:p>
          <a:p>
            <a:r>
              <a:rPr lang="en-US" sz="2200" dirty="0"/>
              <a:t>703: Legal Issues to Consider in Making Hiring Decisions</a:t>
            </a:r>
          </a:p>
          <a:p>
            <a:r>
              <a:rPr lang="en-US" sz="2200" dirty="0"/>
              <a:t>703: The Employee Review Process</a:t>
            </a:r>
          </a:p>
          <a:p>
            <a:r>
              <a:rPr lang="en-US" sz="2200" dirty="0"/>
              <a:t>704: Legal Issues to Consider in Making Firing Decisions</a:t>
            </a:r>
          </a:p>
          <a:p>
            <a:endParaRPr lang="en-US" dirty="0"/>
          </a:p>
        </p:txBody>
      </p:sp>
      <p:sp>
        <p:nvSpPr>
          <p:cNvPr id="4" name="Slide Number Placeholder 3"/>
          <p:cNvSpPr>
            <a:spLocks noGrp="1"/>
          </p:cNvSpPr>
          <p:nvPr>
            <p:ph type="sldNum" sz="quarter" idx="11"/>
          </p:nvPr>
        </p:nvSpPr>
        <p:spPr/>
        <p:txBody>
          <a:bodyPr/>
          <a:lstStyle/>
          <a:p>
            <a:pPr>
              <a:defRPr/>
            </a:pPr>
            <a:r>
              <a:rPr lang="en-US" sz="900" smtClean="0"/>
              <a:t>Slide </a:t>
            </a:r>
            <a:fld id="{8E0BD697-C650-4553-8269-3DAFA0DE6DB9}" type="slidenum">
              <a:rPr lang="en-US" sz="900" smtClean="0"/>
              <a:pPr>
                <a:defRPr/>
              </a:pPr>
              <a:t>25</a:t>
            </a:fld>
            <a:r>
              <a:rPr lang="en-US" sz="900" smtClean="0"/>
              <a:t> of 42</a:t>
            </a:r>
            <a:endParaRPr lang="en-US" sz="900" dirty="0">
              <a:latin typeface="Arial" charset="0"/>
            </a:endParaRPr>
          </a:p>
        </p:txBody>
      </p:sp>
    </p:spTree>
    <p:extLst>
      <p:ext uri="{BB962C8B-B14F-4D97-AF65-F5344CB8AC3E}">
        <p14:creationId xmlns:p14="http://schemas.microsoft.com/office/powerpoint/2010/main" val="426173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Equal Pay Act</a:t>
            </a:r>
          </a:p>
        </p:txBody>
      </p:sp>
      <p:sp>
        <p:nvSpPr>
          <p:cNvPr id="3" name="Content Placeholder 2"/>
          <p:cNvSpPr>
            <a:spLocks noGrp="1"/>
          </p:cNvSpPr>
          <p:nvPr>
            <p:ph idx="1"/>
          </p:nvPr>
        </p:nvSpPr>
        <p:spPr/>
        <p:txBody>
          <a:bodyPr/>
          <a:lstStyle/>
          <a:p>
            <a:pPr marL="0" indent="0">
              <a:buNone/>
            </a:pPr>
            <a:r>
              <a:rPr lang="en-US" dirty="0"/>
              <a:t>P</a:t>
            </a:r>
            <a:r>
              <a:rPr lang="en-US" dirty="0" smtClean="0"/>
              <a:t>rohibits </a:t>
            </a:r>
            <a:r>
              <a:rPr lang="en-US" dirty="0"/>
              <a:t>discrimination on the basis of </a:t>
            </a:r>
            <a:r>
              <a:rPr lang="en-US" dirty="0" smtClean="0"/>
              <a:t>gender </a:t>
            </a:r>
            <a:r>
              <a:rPr lang="en-US" dirty="0"/>
              <a:t>in compensation (including most fringe benefits) for substantially equal work in the same establishment.</a:t>
            </a:r>
          </a:p>
          <a:p>
            <a:endParaRPr lang="en-US" dirty="0"/>
          </a:p>
        </p:txBody>
      </p:sp>
      <p:sp>
        <p:nvSpPr>
          <p:cNvPr id="4" name="Slide Number Placeholder 3"/>
          <p:cNvSpPr>
            <a:spLocks noGrp="1"/>
          </p:cNvSpPr>
          <p:nvPr>
            <p:ph type="sldNum" sz="quarter" idx="11"/>
          </p:nvPr>
        </p:nvSpPr>
        <p:spPr/>
        <p:txBody>
          <a:bodyPr/>
          <a:lstStyle/>
          <a:p>
            <a:pPr>
              <a:defRPr/>
            </a:pPr>
            <a:r>
              <a:rPr lang="en-US" sz="900" smtClean="0"/>
              <a:t>Slide </a:t>
            </a:r>
            <a:fld id="{8E0BD697-C650-4553-8269-3DAFA0DE6DB9}" type="slidenum">
              <a:rPr lang="en-US" sz="900" smtClean="0"/>
              <a:pPr>
                <a:defRPr/>
              </a:pPr>
              <a:t>26</a:t>
            </a:fld>
            <a:r>
              <a:rPr lang="en-US" sz="900" smtClean="0"/>
              <a:t> of 42</a:t>
            </a:r>
            <a:endParaRPr lang="en-US" sz="900" dirty="0">
              <a:latin typeface="Arial" charset="0"/>
            </a:endParaRPr>
          </a:p>
        </p:txBody>
      </p:sp>
    </p:spTree>
    <p:extLst>
      <p:ext uri="{BB962C8B-B14F-4D97-AF65-F5344CB8AC3E}">
        <p14:creationId xmlns:p14="http://schemas.microsoft.com/office/powerpoint/2010/main" val="2650868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Pregnancy Discrimination Act of </a:t>
            </a:r>
            <a:r>
              <a:rPr lang="en-US" dirty="0" smtClean="0"/>
              <a:t>1978</a:t>
            </a:r>
            <a:endParaRPr lang="en-US" dirty="0"/>
          </a:p>
        </p:txBody>
      </p:sp>
      <p:sp>
        <p:nvSpPr>
          <p:cNvPr id="3" name="Content Placeholder 2"/>
          <p:cNvSpPr>
            <a:spLocks noGrp="1"/>
          </p:cNvSpPr>
          <p:nvPr>
            <p:ph idx="1"/>
          </p:nvPr>
        </p:nvSpPr>
        <p:spPr/>
        <p:txBody>
          <a:bodyPr/>
          <a:lstStyle/>
          <a:p>
            <a:pPr marL="0" indent="0">
              <a:buNone/>
            </a:pPr>
            <a:r>
              <a:rPr lang="en-US" sz="3200" dirty="0" smtClean="0"/>
              <a:t>Prohibits discrimination </a:t>
            </a:r>
            <a:r>
              <a:rPr lang="en-US" sz="3200" dirty="0"/>
              <a:t>on the basis of pregnancy, childbirth, or related medical conditions.</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r>
              <a:rPr lang="en-US" sz="900" smtClean="0"/>
              <a:t>Slide </a:t>
            </a:r>
            <a:fld id="{8E0BD697-C650-4553-8269-3DAFA0DE6DB9}" type="slidenum">
              <a:rPr lang="en-US" sz="900" smtClean="0"/>
              <a:pPr>
                <a:defRPr/>
              </a:pPr>
              <a:t>27</a:t>
            </a:fld>
            <a:r>
              <a:rPr lang="en-US" sz="900" smtClean="0"/>
              <a:t> of 42</a:t>
            </a:r>
            <a:endParaRPr lang="en-US" sz="900" dirty="0">
              <a:latin typeface="Arial" charset="0"/>
            </a:endParaRPr>
          </a:p>
        </p:txBody>
      </p:sp>
    </p:spTree>
    <p:extLst>
      <p:ext uri="{BB962C8B-B14F-4D97-AF65-F5344CB8AC3E}">
        <p14:creationId xmlns:p14="http://schemas.microsoft.com/office/powerpoint/2010/main" val="3098461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Americans with Disabilities Act (ADA</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Prohibits an employer from discriminating </a:t>
            </a:r>
            <a:r>
              <a:rPr lang="en-US" dirty="0"/>
              <a:t>against a qualified individual with a disability on the basis of that disability, whether physical or mental, with regard to job application procedures, hiring, advancement or discharge, compensation, training or other terms, conditions and privileges of employment.</a:t>
            </a:r>
          </a:p>
        </p:txBody>
      </p:sp>
      <p:sp>
        <p:nvSpPr>
          <p:cNvPr id="4" name="Slide Number Placeholder 3"/>
          <p:cNvSpPr>
            <a:spLocks noGrp="1"/>
          </p:cNvSpPr>
          <p:nvPr>
            <p:ph type="sldNum" sz="quarter" idx="11"/>
          </p:nvPr>
        </p:nvSpPr>
        <p:spPr/>
        <p:txBody>
          <a:bodyPr/>
          <a:lstStyle/>
          <a:p>
            <a:pPr>
              <a:defRPr/>
            </a:pPr>
            <a:r>
              <a:rPr lang="en-US" sz="900" smtClean="0"/>
              <a:t>Slide </a:t>
            </a:r>
            <a:fld id="{8E0BD697-C650-4553-8269-3DAFA0DE6DB9}" type="slidenum">
              <a:rPr lang="en-US" sz="900" smtClean="0"/>
              <a:pPr>
                <a:defRPr/>
              </a:pPr>
              <a:t>28</a:t>
            </a:fld>
            <a:r>
              <a:rPr lang="en-US" sz="900" smtClean="0"/>
              <a:t> of 42</a:t>
            </a:r>
            <a:endParaRPr lang="en-US" sz="900" dirty="0">
              <a:latin typeface="Arial" charset="0"/>
            </a:endParaRPr>
          </a:p>
        </p:txBody>
      </p:sp>
    </p:spTree>
    <p:extLst>
      <p:ext uri="{BB962C8B-B14F-4D97-AF65-F5344CB8AC3E}">
        <p14:creationId xmlns:p14="http://schemas.microsoft.com/office/powerpoint/2010/main" val="816901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ct val="0"/>
              </a:spcBef>
              <a:buNone/>
            </a:pPr>
            <a:r>
              <a:rPr lang="en-US" dirty="0" smtClean="0">
                <a:solidFill>
                  <a:srgbClr val="000000"/>
                </a:solidFill>
                <a:ea typeface="Times New Roman" pitchFamily="18" charset="0"/>
                <a:cs typeface="Arial" pitchFamily="34" charset="0"/>
              </a:rPr>
              <a:t>Employees with disabilities have a higher absentee rate than employees without disabilities.</a:t>
            </a:r>
            <a:endParaRPr lang="en-US" dirty="0" smtClean="0">
              <a:solidFill>
                <a:schemeClr val="tx1"/>
              </a:solidFill>
            </a:endParaRPr>
          </a:p>
          <a:p>
            <a:endParaRPr lang="en-US" dirty="0"/>
          </a:p>
        </p:txBody>
      </p:sp>
      <p:sp>
        <p:nvSpPr>
          <p:cNvPr id="3" name="Title 2"/>
          <p:cNvSpPr>
            <a:spLocks noGrp="1"/>
          </p:cNvSpPr>
          <p:nvPr>
            <p:ph type="title"/>
          </p:nvPr>
        </p:nvSpPr>
        <p:spPr/>
        <p:txBody>
          <a:bodyPr/>
          <a:lstStyle/>
          <a:p>
            <a:pPr algn="ctr"/>
            <a:r>
              <a:rPr lang="en-US" dirty="0" smtClean="0"/>
              <a:t>Fact or Myth?</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29</a:t>
            </a:fld>
            <a:endParaRPr lang="en-US" dirty="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dirty="0" smtClean="0"/>
              <a:t>Don’t let a good idea get away!</a:t>
            </a:r>
          </a:p>
          <a:p>
            <a:pPr lvl="1"/>
            <a:r>
              <a:rPr lang="en-US" sz="2400" dirty="0" smtClean="0"/>
              <a:t>People remember:</a:t>
            </a:r>
          </a:p>
          <a:p>
            <a:pPr lvl="2"/>
            <a:r>
              <a:rPr lang="en-US" sz="2400" dirty="0" smtClean="0"/>
              <a:t>20% of what they hear</a:t>
            </a:r>
          </a:p>
          <a:p>
            <a:pPr lvl="2"/>
            <a:r>
              <a:rPr lang="en-US" sz="2800" dirty="0" smtClean="0"/>
              <a:t>30% of what they see</a:t>
            </a:r>
          </a:p>
          <a:p>
            <a:pPr lvl="2"/>
            <a:r>
              <a:rPr lang="en-US" sz="2800" dirty="0" smtClean="0"/>
              <a:t>70% of what they say</a:t>
            </a:r>
          </a:p>
          <a:p>
            <a:pPr lvl="2"/>
            <a:r>
              <a:rPr lang="en-US" sz="2800" dirty="0" smtClean="0"/>
              <a:t>90% of what they do</a:t>
            </a:r>
          </a:p>
          <a:p>
            <a:pPr lvl="2"/>
            <a:endParaRPr lang="en-US" sz="2800" dirty="0" smtClean="0"/>
          </a:p>
          <a:p>
            <a:pPr lvl="4"/>
            <a:r>
              <a:rPr lang="en-US" sz="1400" dirty="0" err="1" smtClean="0"/>
              <a:t>Kornikau</a:t>
            </a:r>
            <a:r>
              <a:rPr lang="en-US" sz="1400" dirty="0" smtClean="0"/>
              <a:t> R. &amp; McElroy, F. 1975</a:t>
            </a:r>
          </a:p>
          <a:p>
            <a:endParaRPr lang="en-US" sz="2800" dirty="0"/>
          </a:p>
        </p:txBody>
      </p:sp>
      <p:sp>
        <p:nvSpPr>
          <p:cNvPr id="3" name="Title 2"/>
          <p:cNvSpPr>
            <a:spLocks noGrp="1"/>
          </p:cNvSpPr>
          <p:nvPr>
            <p:ph type="title"/>
          </p:nvPr>
        </p:nvSpPr>
        <p:spPr/>
        <p:txBody>
          <a:bodyPr/>
          <a:lstStyle/>
          <a:p>
            <a:pPr algn="ctr"/>
            <a:r>
              <a:rPr lang="en-US" dirty="0" smtClean="0"/>
              <a:t>Idea Catcher</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a:t>
            </a:fld>
            <a:endParaRPr lang="en-US" dirty="0">
              <a:latin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eaLnBrk="0" hangingPunct="0">
              <a:spcBef>
                <a:spcPct val="0"/>
              </a:spcBef>
              <a:buNone/>
            </a:pPr>
            <a:r>
              <a:rPr lang="en-US" b="1" dirty="0" smtClean="0">
                <a:solidFill>
                  <a:srgbClr val="000000"/>
                </a:solidFill>
                <a:latin typeface="Arial" pitchFamily="34" charset="0"/>
                <a:ea typeface="Times New Roman" pitchFamily="18" charset="0"/>
                <a:cs typeface="Arial" pitchFamily="34" charset="0"/>
              </a:rPr>
              <a:t>FACT</a:t>
            </a:r>
            <a:r>
              <a:rPr lang="en-US" dirty="0" smtClean="0">
                <a:solidFill>
                  <a:srgbClr val="000000"/>
                </a:solidFill>
                <a:latin typeface="Arial" pitchFamily="34" charset="0"/>
                <a:ea typeface="Times New Roman" pitchFamily="18" charset="0"/>
                <a:cs typeface="Arial" pitchFamily="34" charset="0"/>
              </a:rPr>
              <a:t>: Studies show that employees with disabilities are not absent any more than employees without disabilities.</a:t>
            </a:r>
          </a:p>
          <a:p>
            <a:pPr marL="0" lvl="0" indent="0" eaLnBrk="0" fontAlgn="base" hangingPunct="0">
              <a:spcBef>
                <a:spcPct val="0"/>
              </a:spcBef>
              <a:spcAft>
                <a:spcPct val="0"/>
              </a:spcAft>
              <a:buClrTx/>
              <a:buSzTx/>
              <a:buNone/>
            </a:pPr>
            <a:endParaRPr lang="en-US" sz="1600" dirty="0" smtClean="0">
              <a:solidFill>
                <a:srgbClr val="000000"/>
              </a:solidFill>
              <a:latin typeface="Arial" pitchFamily="34" charset="0"/>
              <a:cs typeface="Arial" pitchFamily="34" charset="0"/>
            </a:endParaRPr>
          </a:p>
          <a:p>
            <a:pPr marL="0" lvl="0" indent="0" eaLnBrk="0" fontAlgn="base" hangingPunct="0">
              <a:spcBef>
                <a:spcPct val="0"/>
              </a:spcBef>
              <a:spcAft>
                <a:spcPct val="0"/>
              </a:spcAft>
              <a:buClrTx/>
              <a:buSzTx/>
              <a:buNone/>
            </a:pPr>
            <a:endParaRPr lang="en-US" sz="1600" dirty="0" smtClean="0">
              <a:solidFill>
                <a:srgbClr val="000000"/>
              </a:solidFill>
              <a:latin typeface="Arial" pitchFamily="34" charset="0"/>
              <a:cs typeface="Arial" pitchFamily="34" charset="0"/>
            </a:endParaRPr>
          </a:p>
          <a:p>
            <a:pPr marL="0" indent="0" eaLnBrk="0" fontAlgn="base" hangingPunct="0">
              <a:spcBef>
                <a:spcPct val="0"/>
              </a:spcBef>
              <a:spcAft>
                <a:spcPct val="0"/>
              </a:spcAft>
              <a:buClrTx/>
              <a:buSzTx/>
              <a:buNone/>
            </a:pPr>
            <a:r>
              <a:rPr lang="en-US" sz="1600" dirty="0" smtClean="0">
                <a:solidFill>
                  <a:srgbClr val="000000"/>
                </a:solidFill>
                <a:latin typeface="Arial" pitchFamily="34" charset="0"/>
                <a:cs typeface="Arial" pitchFamily="34" charset="0"/>
              </a:rPr>
              <a:t>	</a:t>
            </a:r>
            <a:r>
              <a:rPr lang="en-US" sz="1600" dirty="0" smtClean="0">
                <a:solidFill>
                  <a:srgbClr val="000000"/>
                </a:solidFill>
                <a:latin typeface="Arial" pitchFamily="34" charset="0"/>
                <a:ea typeface="Times New Roman" pitchFamily="18" charset="0"/>
                <a:cs typeface="Arial" pitchFamily="34" charset="0"/>
              </a:rPr>
              <a:t>Source: U.S. Department of Labor, Office of Disability Employment Policy</a:t>
            </a:r>
            <a:endParaRPr lang="en-US" sz="1600" dirty="0" smtClean="0"/>
          </a:p>
          <a:p>
            <a:pPr marL="0" lvl="0" indent="0" eaLnBrk="0" fontAlgn="base" hangingPunct="0">
              <a:spcBef>
                <a:spcPct val="0"/>
              </a:spcBef>
              <a:spcAft>
                <a:spcPct val="0"/>
              </a:spcAft>
              <a:buClrTx/>
              <a:buSzTx/>
              <a:buNone/>
            </a:pPr>
            <a:endParaRPr lang="en-US" sz="1600" dirty="0" smtClean="0">
              <a:solidFill>
                <a:schemeClr val="tx1"/>
              </a:solidFill>
              <a:latin typeface="Arial" pitchFamily="34" charset="0"/>
            </a:endParaRPr>
          </a:p>
        </p:txBody>
      </p:sp>
      <p:sp>
        <p:nvSpPr>
          <p:cNvPr id="3" name="Title 2"/>
          <p:cNvSpPr>
            <a:spLocks noGrp="1"/>
          </p:cNvSpPr>
          <p:nvPr>
            <p:ph type="title"/>
          </p:nvPr>
        </p:nvSpPr>
        <p:spPr/>
        <p:txBody>
          <a:bodyPr/>
          <a:lstStyle/>
          <a:p>
            <a:pPr algn="ctr"/>
            <a:r>
              <a:rPr lang="en-US" dirty="0" smtClean="0"/>
              <a:t>Myth</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30</a:t>
            </a:fld>
            <a:endParaRPr lang="en-US" dirty="0">
              <a:latin typeface="Arial"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eaLnBrk="0" hangingPunct="0">
              <a:spcBef>
                <a:spcPct val="0"/>
              </a:spcBef>
              <a:buNone/>
            </a:pPr>
            <a:r>
              <a:rPr lang="en-US" dirty="0" smtClean="0">
                <a:solidFill>
                  <a:srgbClr val="000000"/>
                </a:solidFill>
                <a:ea typeface="Times New Roman" pitchFamily="18" charset="0"/>
                <a:cs typeface="Arial" pitchFamily="34" charset="0"/>
              </a:rPr>
              <a:t>Persons with disabilities need extra protection from failure.</a:t>
            </a:r>
            <a:r>
              <a:rPr lang="en-US" dirty="0" smtClean="0">
                <a:solidFill>
                  <a:srgbClr val="000000"/>
                </a:solidFill>
                <a:latin typeface="Arial" pitchFamily="34" charset="0"/>
                <a:ea typeface="Times New Roman" pitchFamily="18" charset="0"/>
                <a:cs typeface="Arial" pitchFamily="34" charset="0"/>
              </a:rPr>
              <a:t/>
            </a:r>
            <a:br>
              <a:rPr lang="en-US" dirty="0" smtClean="0">
                <a:solidFill>
                  <a:srgbClr val="000000"/>
                </a:solidFill>
                <a:latin typeface="Arial" pitchFamily="34" charset="0"/>
                <a:ea typeface="Times New Roman" pitchFamily="18" charset="0"/>
                <a:cs typeface="Arial" pitchFamily="34" charset="0"/>
              </a:rPr>
            </a:br>
            <a:endParaRPr lang="en-US" sz="1600" dirty="0" smtClean="0">
              <a:solidFill>
                <a:schemeClr val="tx1"/>
              </a:solidFill>
              <a:latin typeface="Arial" pitchFamily="34" charset="0"/>
            </a:endParaRPr>
          </a:p>
          <a:p>
            <a:pPr>
              <a:buNone/>
            </a:pPr>
            <a:endParaRPr lang="en-US" dirty="0"/>
          </a:p>
        </p:txBody>
      </p:sp>
      <p:sp>
        <p:nvSpPr>
          <p:cNvPr id="3" name="Title 2"/>
          <p:cNvSpPr>
            <a:spLocks noGrp="1"/>
          </p:cNvSpPr>
          <p:nvPr>
            <p:ph type="title"/>
          </p:nvPr>
        </p:nvSpPr>
        <p:spPr>
          <a:xfrm>
            <a:off x="565240" y="793376"/>
            <a:ext cx="8229600" cy="591671"/>
          </a:xfrm>
        </p:spPr>
        <p:txBody>
          <a:bodyPr/>
          <a:lstStyle/>
          <a:p>
            <a:pPr algn="ctr"/>
            <a:r>
              <a:rPr lang="en-US" dirty="0" smtClean="0"/>
              <a:t>Fact or Myth?</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31</a:t>
            </a:fld>
            <a:endParaRPr lang="en-US" dirty="0">
              <a:latin typeface="Arial"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solidFill>
                  <a:srgbClr val="000000"/>
                </a:solidFill>
                <a:latin typeface="Arial" pitchFamily="34" charset="0"/>
                <a:ea typeface="Times New Roman" pitchFamily="18" charset="0"/>
                <a:cs typeface="Arial" pitchFamily="34" charset="0"/>
              </a:rPr>
              <a:t>FACT</a:t>
            </a:r>
            <a:r>
              <a:rPr lang="en-US" dirty="0" smtClean="0">
                <a:solidFill>
                  <a:srgbClr val="000000"/>
                </a:solidFill>
                <a:latin typeface="Arial" pitchFamily="34" charset="0"/>
                <a:ea typeface="Times New Roman" pitchFamily="18" charset="0"/>
                <a:cs typeface="Arial" pitchFamily="34" charset="0"/>
              </a:rPr>
              <a:t>: Persons with disabilities have a right to participate in the full range of human experiences including success and failure. Employers should have the same expectations of, and work requirements for, all employees.</a:t>
            </a:r>
          </a:p>
          <a:p>
            <a:pPr marL="1051560" lvl="6" indent="-256032">
              <a:buClr>
                <a:schemeClr val="accent1"/>
              </a:buClr>
              <a:buSzPct val="68000"/>
              <a:buFont typeface="Wingdings 3"/>
              <a:buChar char=""/>
            </a:pPr>
            <a:r>
              <a:rPr lang="en-US" dirty="0" smtClean="0">
                <a:solidFill>
                  <a:srgbClr val="000000"/>
                </a:solidFill>
                <a:latin typeface="Arial" pitchFamily="34" charset="0"/>
                <a:ea typeface="Times New Roman" pitchFamily="18" charset="0"/>
                <a:cs typeface="Arial" pitchFamily="34" charset="0"/>
              </a:rPr>
              <a:t>Source: U.S. Department of Labor, Office of Disability Employment Policy</a:t>
            </a:r>
            <a:endParaRPr lang="en-US" dirty="0" smtClean="0"/>
          </a:p>
          <a:p>
            <a:pPr>
              <a:buNone/>
            </a:pPr>
            <a:endParaRPr lang="en-US" dirty="0"/>
          </a:p>
        </p:txBody>
      </p:sp>
      <p:sp>
        <p:nvSpPr>
          <p:cNvPr id="3" name="Title 2"/>
          <p:cNvSpPr>
            <a:spLocks noGrp="1"/>
          </p:cNvSpPr>
          <p:nvPr>
            <p:ph type="title"/>
          </p:nvPr>
        </p:nvSpPr>
        <p:spPr/>
        <p:txBody>
          <a:bodyPr/>
          <a:lstStyle/>
          <a:p>
            <a:pPr algn="ctr"/>
            <a:r>
              <a:rPr lang="en-US" dirty="0" smtClean="0"/>
              <a:t>Myth</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32</a:t>
            </a:fld>
            <a:endParaRPr lang="en-US" dirty="0">
              <a:latin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solidFill>
                  <a:srgbClr val="000000"/>
                </a:solidFill>
                <a:ea typeface="Times New Roman" pitchFamily="18" charset="0"/>
                <a:cs typeface="Arial" pitchFamily="34" charset="0"/>
              </a:rPr>
              <a:t>Persons with disabilities have extra problems getting to work.</a:t>
            </a:r>
            <a:endParaRPr lang="en-US" dirty="0"/>
          </a:p>
        </p:txBody>
      </p:sp>
      <p:sp>
        <p:nvSpPr>
          <p:cNvPr id="3" name="Title 2"/>
          <p:cNvSpPr>
            <a:spLocks noGrp="1"/>
          </p:cNvSpPr>
          <p:nvPr>
            <p:ph type="title"/>
          </p:nvPr>
        </p:nvSpPr>
        <p:spPr/>
        <p:txBody>
          <a:bodyPr/>
          <a:lstStyle/>
          <a:p>
            <a:pPr algn="ctr"/>
            <a:r>
              <a:rPr lang="en-US" dirty="0" smtClean="0"/>
              <a:t>Fact or Myth?</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33</a:t>
            </a:fld>
            <a:endParaRPr lang="en-US" dirty="0">
              <a:latin typeface="Arial"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0" indent="0">
              <a:buNone/>
            </a:pPr>
            <a:r>
              <a:rPr lang="en-US" b="1" dirty="0" smtClean="0">
                <a:solidFill>
                  <a:srgbClr val="000000"/>
                </a:solidFill>
                <a:latin typeface="Arial" pitchFamily="34" charset="0"/>
                <a:ea typeface="Times New Roman" pitchFamily="18" charset="0"/>
                <a:cs typeface="Arial" pitchFamily="34" charset="0"/>
              </a:rPr>
              <a:t>FACT</a:t>
            </a:r>
            <a:r>
              <a:rPr lang="en-US" dirty="0" smtClean="0">
                <a:solidFill>
                  <a:srgbClr val="000000"/>
                </a:solidFill>
                <a:latin typeface="Arial" pitchFamily="34" charset="0"/>
                <a:ea typeface="Times New Roman" pitchFamily="18" charset="0"/>
                <a:cs typeface="Arial" pitchFamily="34" charset="0"/>
              </a:rPr>
              <a:t>: Persons with disabilities are capable of supplying their own transportation by choosing to walk, use a car pool, drive, take public transportation, or a cab. Their modes of transportation to work are as varied as those of other employees.</a:t>
            </a:r>
          </a:p>
          <a:p>
            <a:pPr marL="0" lvl="0" indent="0">
              <a:buNone/>
            </a:pPr>
            <a:endParaRPr lang="en-US" dirty="0" smtClean="0">
              <a:solidFill>
                <a:srgbClr val="000000"/>
              </a:solidFill>
              <a:latin typeface="Arial" pitchFamily="34" charset="0"/>
              <a:ea typeface="Times New Roman" pitchFamily="18" charset="0"/>
              <a:cs typeface="Arial" pitchFamily="34" charset="0"/>
            </a:endParaRPr>
          </a:p>
          <a:p>
            <a:pPr lvl="3"/>
            <a:r>
              <a:rPr lang="en-US" dirty="0" smtClean="0">
                <a:solidFill>
                  <a:srgbClr val="000000"/>
                </a:solidFill>
                <a:latin typeface="Arial" pitchFamily="34" charset="0"/>
                <a:ea typeface="Times New Roman" pitchFamily="18" charset="0"/>
                <a:cs typeface="Arial" pitchFamily="34" charset="0"/>
              </a:rPr>
              <a:t>Source: U.S. Department of Labor, Office of Disability Employment Policy</a:t>
            </a:r>
            <a:endParaRPr lang="en-US" dirty="0"/>
          </a:p>
        </p:txBody>
      </p:sp>
      <p:sp>
        <p:nvSpPr>
          <p:cNvPr id="3" name="Title 2"/>
          <p:cNvSpPr>
            <a:spLocks noGrp="1"/>
          </p:cNvSpPr>
          <p:nvPr>
            <p:ph type="title"/>
          </p:nvPr>
        </p:nvSpPr>
        <p:spPr/>
        <p:txBody>
          <a:bodyPr/>
          <a:lstStyle/>
          <a:p>
            <a:pPr algn="ctr"/>
            <a:r>
              <a:rPr lang="en-US" dirty="0" smtClean="0"/>
              <a:t>Myth</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34</a:t>
            </a:fld>
            <a:endParaRPr lang="en-US" dirty="0">
              <a:latin typeface="Arial"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solidFill>
                  <a:srgbClr val="000000"/>
                </a:solidFill>
                <a:ea typeface="Times New Roman" pitchFamily="18" charset="0"/>
                <a:cs typeface="Arial" pitchFamily="34" charset="0"/>
              </a:rPr>
              <a:t>Considerable expense is necessary to accommodate workers with disabilities.</a:t>
            </a:r>
            <a:endParaRPr lang="en-US" dirty="0"/>
          </a:p>
        </p:txBody>
      </p:sp>
      <p:sp>
        <p:nvSpPr>
          <p:cNvPr id="3" name="Title 2"/>
          <p:cNvSpPr>
            <a:spLocks noGrp="1"/>
          </p:cNvSpPr>
          <p:nvPr>
            <p:ph type="title"/>
          </p:nvPr>
        </p:nvSpPr>
        <p:spPr/>
        <p:txBody>
          <a:bodyPr/>
          <a:lstStyle/>
          <a:p>
            <a:pPr algn="ctr"/>
            <a:r>
              <a:rPr lang="en-US" dirty="0" smtClean="0"/>
              <a:t>Fact or Myth?</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35</a:t>
            </a:fld>
            <a:endParaRPr lang="en-US" dirty="0">
              <a:latin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spcAft>
                <a:spcPts val="2400"/>
              </a:spcAft>
            </a:pPr>
            <a:r>
              <a:rPr lang="en-US" b="1" dirty="0" smtClean="0">
                <a:solidFill>
                  <a:srgbClr val="000000"/>
                </a:solidFill>
                <a:latin typeface="Arial" pitchFamily="34" charset="0"/>
                <a:ea typeface="Times New Roman" pitchFamily="18" charset="0"/>
                <a:cs typeface="Arial" pitchFamily="34" charset="0"/>
              </a:rPr>
              <a:t>FACT</a:t>
            </a:r>
            <a:r>
              <a:rPr lang="en-US" dirty="0" smtClean="0">
                <a:solidFill>
                  <a:srgbClr val="000000"/>
                </a:solidFill>
                <a:latin typeface="Arial" pitchFamily="34" charset="0"/>
                <a:ea typeface="Times New Roman" pitchFamily="18" charset="0"/>
                <a:cs typeface="Arial" pitchFamily="34" charset="0"/>
              </a:rPr>
              <a:t>: Most workers with disabilities require no special accommodations and the cost for those who do is minimal or much lower than many employers believe. Studies by the Office of Disability</a:t>
            </a:r>
            <a:endParaRPr lang="en-US" dirty="0" smtClean="0"/>
          </a:p>
          <a:p>
            <a:pPr>
              <a:spcAft>
                <a:spcPts val="2400"/>
              </a:spcAft>
            </a:pPr>
            <a:r>
              <a:rPr lang="en-US" b="1" dirty="0" smtClean="0">
                <a:solidFill>
                  <a:srgbClr val="000000"/>
                </a:solidFill>
                <a:latin typeface="Arial" pitchFamily="34" charset="0"/>
                <a:ea typeface="Times New Roman" pitchFamily="18" charset="0"/>
                <a:cs typeface="Arial" pitchFamily="34" charset="0"/>
              </a:rPr>
              <a:t>FACT: </a:t>
            </a:r>
            <a:r>
              <a:rPr lang="en-US" dirty="0" smtClean="0">
                <a:solidFill>
                  <a:srgbClr val="000000"/>
                </a:solidFill>
                <a:latin typeface="Arial" pitchFamily="34" charset="0"/>
                <a:ea typeface="Times New Roman" pitchFamily="18" charset="0"/>
                <a:cs typeface="Arial" pitchFamily="34" charset="0"/>
              </a:rPr>
              <a:t>Employment Policy's Job Accommodation Network have shown that 15% of accommodations cost nothing, 51% cost between $1 and $500, 12% cost between $501 and $1,000, and 22% cost more than $1,000.</a:t>
            </a:r>
          </a:p>
          <a:p>
            <a:pPr lvl="3">
              <a:spcAft>
                <a:spcPts val="2400"/>
              </a:spcAft>
            </a:pPr>
            <a:r>
              <a:rPr lang="en-US" dirty="0" smtClean="0">
                <a:solidFill>
                  <a:srgbClr val="000000"/>
                </a:solidFill>
                <a:latin typeface="Arial" pitchFamily="34" charset="0"/>
                <a:ea typeface="Times New Roman" pitchFamily="18" charset="0"/>
                <a:cs typeface="Arial" pitchFamily="34" charset="0"/>
              </a:rPr>
              <a:t>Source: U.S. Department of Labor, Office of Disability Employment Policy</a:t>
            </a:r>
            <a:endParaRPr lang="en-US" dirty="0" smtClean="0"/>
          </a:p>
          <a:p>
            <a:pPr>
              <a:buNone/>
            </a:pPr>
            <a:r>
              <a:rPr lang="en-US" dirty="0" smtClean="0">
                <a:solidFill>
                  <a:srgbClr val="000000"/>
                </a:solidFill>
                <a:latin typeface="Arial" pitchFamily="34" charset="0"/>
                <a:ea typeface="Times New Roman" pitchFamily="18" charset="0"/>
                <a:cs typeface="Arial" pitchFamily="34" charset="0"/>
              </a:rPr>
              <a:t/>
            </a:r>
            <a:br>
              <a:rPr lang="en-US" dirty="0" smtClean="0">
                <a:solidFill>
                  <a:srgbClr val="000000"/>
                </a:solidFill>
                <a:latin typeface="Arial" pitchFamily="34" charset="0"/>
                <a:ea typeface="Times New Roman" pitchFamily="18" charset="0"/>
                <a:cs typeface="Arial" pitchFamily="34" charset="0"/>
              </a:rPr>
            </a:br>
            <a:endParaRPr lang="en-US" sz="4400" dirty="0" smtClean="0">
              <a:solidFill>
                <a:schemeClr val="tx1"/>
              </a:solidFill>
              <a:latin typeface="Arial" pitchFamily="34" charset="0"/>
            </a:endParaRPr>
          </a:p>
          <a:p>
            <a:pPr>
              <a:buNone/>
            </a:pPr>
            <a:endParaRPr lang="en-US" dirty="0"/>
          </a:p>
        </p:txBody>
      </p:sp>
      <p:sp>
        <p:nvSpPr>
          <p:cNvPr id="3" name="Title 2"/>
          <p:cNvSpPr>
            <a:spLocks noGrp="1"/>
          </p:cNvSpPr>
          <p:nvPr>
            <p:ph type="title"/>
          </p:nvPr>
        </p:nvSpPr>
        <p:spPr/>
        <p:txBody>
          <a:bodyPr/>
          <a:lstStyle/>
          <a:p>
            <a:r>
              <a:rPr lang="en-US" dirty="0" smtClean="0"/>
              <a:t>Myth</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36</a:t>
            </a:fld>
            <a:endParaRPr lang="en-US" dirty="0">
              <a:latin typeface="Arial"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spcAft>
                <a:spcPts val="2400"/>
              </a:spcAft>
            </a:pPr>
            <a:r>
              <a:rPr lang="en-US" dirty="0" smtClean="0"/>
              <a:t>Racial;</a:t>
            </a:r>
          </a:p>
          <a:p>
            <a:pPr lvl="0">
              <a:spcAft>
                <a:spcPts val="2400"/>
              </a:spcAft>
            </a:pPr>
            <a:r>
              <a:rPr lang="en-US" dirty="0" smtClean="0"/>
              <a:t>Ethnic;</a:t>
            </a:r>
          </a:p>
          <a:p>
            <a:pPr lvl="0">
              <a:spcAft>
                <a:spcPts val="2400"/>
              </a:spcAft>
            </a:pPr>
            <a:r>
              <a:rPr lang="en-US" dirty="0" smtClean="0"/>
              <a:t>People with disabilities; and</a:t>
            </a:r>
          </a:p>
          <a:p>
            <a:pPr lvl="0">
              <a:spcAft>
                <a:spcPts val="2400"/>
              </a:spcAft>
            </a:pPr>
            <a:r>
              <a:rPr lang="en-US" dirty="0" smtClean="0"/>
              <a:t>Gender.</a:t>
            </a:r>
          </a:p>
          <a:p>
            <a:pPr>
              <a:buNone/>
            </a:pPr>
            <a:endParaRPr lang="en-US" dirty="0"/>
          </a:p>
        </p:txBody>
      </p:sp>
      <p:sp>
        <p:nvSpPr>
          <p:cNvPr id="3" name="Title 2"/>
          <p:cNvSpPr>
            <a:spLocks noGrp="1"/>
          </p:cNvSpPr>
          <p:nvPr>
            <p:ph type="title"/>
          </p:nvPr>
        </p:nvSpPr>
        <p:spPr/>
        <p:txBody>
          <a:bodyPr/>
          <a:lstStyle/>
          <a:p>
            <a:pPr algn="ctr"/>
            <a:r>
              <a:rPr lang="en-US" dirty="0" smtClean="0"/>
              <a:t>How Well Are We Doing?</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37</a:t>
            </a:fld>
            <a:endParaRPr lang="en-US" dirty="0">
              <a:latin typeface="Arial"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hangingPunct="0">
              <a:spcAft>
                <a:spcPts val="3000"/>
              </a:spcAft>
              <a:buNone/>
            </a:pPr>
            <a:r>
              <a:rPr lang="en-US" dirty="0" smtClean="0"/>
              <a:t>It means the process of creating an environment that will enable all people to reach their full potential in pursuit of organizational objectives.</a:t>
            </a:r>
          </a:p>
          <a:p>
            <a:pPr lvl="3" hangingPunct="0">
              <a:spcAft>
                <a:spcPts val="3000"/>
              </a:spcAft>
            </a:pPr>
            <a:r>
              <a:rPr lang="en-US" dirty="0" smtClean="0"/>
              <a:t>Roosevelt Thomas, (</a:t>
            </a:r>
            <a:r>
              <a:rPr lang="en-US" i="1" dirty="0" smtClean="0"/>
              <a:t>Beyond Race and Gender)</a:t>
            </a:r>
          </a:p>
          <a:p>
            <a:pPr hangingPunct="0">
              <a:buNone/>
            </a:pPr>
            <a:endParaRPr lang="en-US" dirty="0" smtClean="0"/>
          </a:p>
          <a:p>
            <a:pPr>
              <a:buNone/>
            </a:pPr>
            <a:endParaRPr lang="en-US" dirty="0"/>
          </a:p>
        </p:txBody>
      </p:sp>
      <p:sp>
        <p:nvSpPr>
          <p:cNvPr id="3" name="Title 2"/>
          <p:cNvSpPr>
            <a:spLocks noGrp="1"/>
          </p:cNvSpPr>
          <p:nvPr>
            <p:ph type="title"/>
          </p:nvPr>
        </p:nvSpPr>
        <p:spPr/>
        <p:txBody>
          <a:bodyPr>
            <a:normAutofit/>
          </a:bodyPr>
          <a:lstStyle/>
          <a:p>
            <a:pPr algn="ctr"/>
            <a:r>
              <a:rPr lang="en-US" dirty="0" smtClean="0"/>
              <a:t>What Does it Mean to Manage Diversity?</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38</a:t>
            </a:fld>
            <a:endParaRPr lang="en-US" dirty="0">
              <a:latin typeface="Arial"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481959"/>
            <a:ext cx="8247888" cy="4717135"/>
          </a:xfrm>
        </p:spPr>
        <p:txBody>
          <a:bodyPr>
            <a:normAutofit/>
          </a:bodyPr>
          <a:lstStyle/>
          <a:p>
            <a:pPr hangingPunct="0">
              <a:spcAft>
                <a:spcPts val="4200"/>
              </a:spcAft>
            </a:pPr>
            <a:r>
              <a:rPr lang="en-US" dirty="0" smtClean="0"/>
              <a:t>Increased awareness; </a:t>
            </a:r>
          </a:p>
          <a:p>
            <a:pPr hangingPunct="0">
              <a:spcAft>
                <a:spcPts val="4200"/>
              </a:spcAft>
            </a:pPr>
            <a:r>
              <a:rPr lang="en-US" dirty="0"/>
              <a:t>Critical thinking </a:t>
            </a:r>
            <a:r>
              <a:rPr lang="en-US" dirty="0" smtClean="0"/>
              <a:t>skills; and</a:t>
            </a:r>
          </a:p>
          <a:p>
            <a:pPr hangingPunct="0">
              <a:spcAft>
                <a:spcPts val="4200"/>
              </a:spcAft>
            </a:pPr>
            <a:r>
              <a:rPr lang="en-US" dirty="0" smtClean="0"/>
              <a:t>Education</a:t>
            </a:r>
            <a:r>
              <a:rPr lang="en-US" dirty="0"/>
              <a:t>.</a:t>
            </a:r>
            <a:endParaRPr lang="en-US" dirty="0" smtClean="0"/>
          </a:p>
        </p:txBody>
      </p:sp>
      <p:sp>
        <p:nvSpPr>
          <p:cNvPr id="3" name="Title 2"/>
          <p:cNvSpPr>
            <a:spLocks noGrp="1"/>
          </p:cNvSpPr>
          <p:nvPr>
            <p:ph type="title"/>
          </p:nvPr>
        </p:nvSpPr>
        <p:spPr>
          <a:xfrm>
            <a:off x="470647" y="872206"/>
            <a:ext cx="8229600" cy="591671"/>
          </a:xfrm>
        </p:spPr>
        <p:txBody>
          <a:bodyPr>
            <a:normAutofit fontScale="90000"/>
          </a:bodyPr>
          <a:lstStyle/>
          <a:p>
            <a:pPr algn="ctr"/>
            <a:r>
              <a:rPr lang="en-US" dirty="0" smtClean="0"/>
              <a:t>How to Promote Cultural Strengths</a:t>
            </a:r>
            <a:br>
              <a:rPr lang="en-US" dirty="0" smtClean="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39</a:t>
            </a:fld>
            <a:endParaRPr lang="en-US" dirty="0">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Aft>
                <a:spcPts val="1200"/>
              </a:spcAft>
              <a:buNone/>
            </a:pPr>
            <a:r>
              <a:rPr lang="en-US" i="1" dirty="0" smtClean="0"/>
              <a:t>Module 1: The Preparatory and Beginning Phases of Child Welfare Supervision</a:t>
            </a:r>
            <a:endParaRPr lang="en-US" sz="1800" dirty="0" smtClean="0"/>
          </a:p>
          <a:p>
            <a:pPr marL="0" indent="0">
              <a:spcAft>
                <a:spcPts val="1200"/>
              </a:spcAft>
              <a:buNone/>
            </a:pPr>
            <a:r>
              <a:rPr lang="en-US" i="1" dirty="0" smtClean="0"/>
              <a:t>Module 2: Living the Mission of Child Welfare</a:t>
            </a:r>
            <a:endParaRPr lang="en-US" sz="1800" dirty="0" smtClean="0"/>
          </a:p>
          <a:p>
            <a:pPr marL="0" indent="0">
              <a:spcAft>
                <a:spcPts val="1200"/>
              </a:spcAft>
              <a:buNone/>
            </a:pPr>
            <a:r>
              <a:rPr lang="en-US" i="1" dirty="0" smtClean="0"/>
              <a:t>Module 3: The Middle/Work Phase of Supervision</a:t>
            </a:r>
            <a:endParaRPr lang="en-US" sz="1800" dirty="0" smtClean="0"/>
          </a:p>
          <a:p>
            <a:pPr marL="0" indent="0">
              <a:spcAft>
                <a:spcPts val="1200"/>
              </a:spcAft>
              <a:buNone/>
            </a:pPr>
            <a:r>
              <a:rPr lang="en-US" b="1" i="1" dirty="0" smtClean="0"/>
              <a:t>Module 4: Managing Diversity Through the Employment Process</a:t>
            </a:r>
            <a:endParaRPr lang="en-US" sz="1800" b="1" dirty="0" smtClean="0"/>
          </a:p>
          <a:p>
            <a:pPr marL="0" indent="0">
              <a:spcAft>
                <a:spcPts val="1200"/>
              </a:spcAft>
              <a:buNone/>
            </a:pPr>
            <a:r>
              <a:rPr lang="en-US" i="1" dirty="0" smtClean="0"/>
              <a:t>Module 5: Endings and Transitions/Managing Staff Retention, Satisfaction, and Separation</a:t>
            </a:r>
            <a:endParaRPr lang="en-US" sz="1800" dirty="0" smtClean="0"/>
          </a:p>
          <a:p>
            <a:endParaRPr lang="en-US" dirty="0"/>
          </a:p>
        </p:txBody>
      </p:sp>
      <p:sp>
        <p:nvSpPr>
          <p:cNvPr id="3" name="Title 2"/>
          <p:cNvSpPr>
            <a:spLocks noGrp="1"/>
          </p:cNvSpPr>
          <p:nvPr>
            <p:ph type="title"/>
          </p:nvPr>
        </p:nvSpPr>
        <p:spPr/>
        <p:txBody>
          <a:bodyPr/>
          <a:lstStyle/>
          <a:p>
            <a:pPr algn="ctr"/>
            <a:r>
              <a:rPr lang="en-US" i="1" dirty="0" smtClean="0"/>
              <a:t>The Supervisor Training Series</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4</a:t>
            </a:fld>
            <a:endParaRPr lang="en-US" dirty="0">
              <a:latin typeface="Arial"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Trainings</a:t>
            </a:r>
            <a:endParaRPr lang="en-US" dirty="0"/>
          </a:p>
        </p:txBody>
      </p:sp>
      <p:sp>
        <p:nvSpPr>
          <p:cNvPr id="3" name="Content Placeholder 2"/>
          <p:cNvSpPr>
            <a:spLocks noGrp="1"/>
          </p:cNvSpPr>
          <p:nvPr>
            <p:ph idx="1"/>
          </p:nvPr>
        </p:nvSpPr>
        <p:spPr/>
        <p:txBody>
          <a:bodyPr/>
          <a:lstStyle/>
          <a:p>
            <a:pPr>
              <a:spcAft>
                <a:spcPts val="2400"/>
              </a:spcAft>
            </a:pPr>
            <a:r>
              <a:rPr lang="en-US" sz="3200" dirty="0"/>
              <a:t>307: Engaging Latino Families</a:t>
            </a:r>
          </a:p>
          <a:p>
            <a:pPr>
              <a:spcAft>
                <a:spcPts val="2400"/>
              </a:spcAft>
            </a:pPr>
            <a:r>
              <a:rPr lang="en-US" sz="3200" dirty="0" smtClean="0"/>
              <a:t>307</a:t>
            </a:r>
            <a:r>
              <a:rPr lang="en-US" sz="3200" dirty="0"/>
              <a:t>: Understanding Subculture Language </a:t>
            </a:r>
          </a:p>
          <a:p>
            <a:pPr>
              <a:spcAft>
                <a:spcPts val="2400"/>
              </a:spcAft>
            </a:pPr>
            <a:r>
              <a:rPr lang="en-US" sz="3200" dirty="0"/>
              <a:t>307: Valuing Diversity</a:t>
            </a:r>
          </a:p>
          <a:p>
            <a:endParaRPr lang="en-US" dirty="0"/>
          </a:p>
        </p:txBody>
      </p:sp>
      <p:sp>
        <p:nvSpPr>
          <p:cNvPr id="4" name="Slide Number Placeholder 3"/>
          <p:cNvSpPr>
            <a:spLocks noGrp="1"/>
          </p:cNvSpPr>
          <p:nvPr>
            <p:ph type="sldNum" sz="quarter" idx="11"/>
          </p:nvPr>
        </p:nvSpPr>
        <p:spPr/>
        <p:txBody>
          <a:bodyPr/>
          <a:lstStyle/>
          <a:p>
            <a:pPr>
              <a:defRPr/>
            </a:pPr>
            <a:r>
              <a:rPr lang="en-US" sz="900" smtClean="0"/>
              <a:t>Slide </a:t>
            </a:r>
            <a:fld id="{8E0BD697-C650-4553-8269-3DAFA0DE6DB9}" type="slidenum">
              <a:rPr lang="en-US" sz="900" smtClean="0"/>
              <a:pPr>
                <a:defRPr/>
              </a:pPr>
              <a:t>40</a:t>
            </a:fld>
            <a:r>
              <a:rPr lang="en-US" sz="900" smtClean="0"/>
              <a:t> of 42</a:t>
            </a:r>
            <a:endParaRPr lang="en-US" sz="900" dirty="0">
              <a:latin typeface="Arial" charset="0"/>
            </a:endParaRPr>
          </a:p>
        </p:txBody>
      </p:sp>
    </p:spTree>
    <p:extLst>
      <p:ext uri="{BB962C8B-B14F-4D97-AF65-F5344CB8AC3E}">
        <p14:creationId xmlns:p14="http://schemas.microsoft.com/office/powerpoint/2010/main" val="2445346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403132"/>
            <a:ext cx="8247888" cy="4795962"/>
          </a:xfrm>
        </p:spPr>
        <p:txBody>
          <a:bodyPr>
            <a:normAutofit/>
          </a:bodyPr>
          <a:lstStyle/>
          <a:p>
            <a:pPr hangingPunct="0">
              <a:spcAft>
                <a:spcPts val="3000"/>
              </a:spcAft>
            </a:pPr>
            <a:r>
              <a:rPr lang="en-US" dirty="0" smtClean="0"/>
              <a:t>Skill 1:  Empower Others </a:t>
            </a:r>
          </a:p>
          <a:p>
            <a:pPr lvl="0" hangingPunct="0">
              <a:spcAft>
                <a:spcPts val="3000"/>
              </a:spcAft>
            </a:pPr>
            <a:r>
              <a:rPr lang="en-US" dirty="0" smtClean="0"/>
              <a:t>Skill 2:  Develop Others </a:t>
            </a:r>
          </a:p>
          <a:p>
            <a:pPr lvl="0" hangingPunct="0">
              <a:spcAft>
                <a:spcPts val="3000"/>
              </a:spcAft>
            </a:pPr>
            <a:r>
              <a:rPr lang="en-US" dirty="0" smtClean="0"/>
              <a:t>Skill 3:  Value Diversity </a:t>
            </a:r>
          </a:p>
          <a:p>
            <a:pPr lvl="0" hangingPunct="0">
              <a:spcAft>
                <a:spcPts val="3000"/>
              </a:spcAft>
            </a:pPr>
            <a:r>
              <a:rPr lang="en-US" dirty="0" smtClean="0"/>
              <a:t>Skill 4:  Work Change </a:t>
            </a:r>
          </a:p>
          <a:p>
            <a:pPr lvl="0" hangingPunct="0">
              <a:spcAft>
                <a:spcPts val="3000"/>
              </a:spcAft>
            </a:pPr>
            <a:r>
              <a:rPr lang="en-US" dirty="0" smtClean="0"/>
              <a:t>Skill 5:  Communicate Responsibly </a:t>
            </a:r>
          </a:p>
          <a:p>
            <a:pPr>
              <a:buNone/>
            </a:pPr>
            <a:endParaRPr lang="en-US" dirty="0"/>
          </a:p>
        </p:txBody>
      </p:sp>
      <p:sp>
        <p:nvSpPr>
          <p:cNvPr id="3" name="Title 2"/>
          <p:cNvSpPr>
            <a:spLocks noGrp="1"/>
          </p:cNvSpPr>
          <p:nvPr>
            <p:ph type="title"/>
          </p:nvPr>
        </p:nvSpPr>
        <p:spPr>
          <a:xfrm>
            <a:off x="470647" y="903738"/>
            <a:ext cx="8229600" cy="591671"/>
          </a:xfrm>
        </p:spPr>
        <p:txBody>
          <a:bodyPr>
            <a:noAutofit/>
          </a:bodyPr>
          <a:lstStyle/>
          <a:p>
            <a:pPr algn="ctr"/>
            <a:r>
              <a:rPr lang="en-US" dirty="0" smtClean="0"/>
              <a:t>Suggestions for Skill Development Activities</a:t>
            </a:r>
            <a:br>
              <a:rPr lang="en-US" dirty="0" smtClean="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41</a:t>
            </a:fld>
            <a:endParaRPr lang="en-US" dirty="0">
              <a:latin typeface="Arial"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hangingPunct="0"/>
            <a:r>
              <a:rPr lang="en-US" dirty="0" smtClean="0"/>
              <a:t>   Speaking;</a:t>
            </a:r>
          </a:p>
          <a:p>
            <a:pPr lvl="0" hangingPunct="0"/>
            <a:r>
              <a:rPr lang="en-US" dirty="0" smtClean="0"/>
              <a:t>   Asking for Information;</a:t>
            </a:r>
          </a:p>
          <a:p>
            <a:pPr lvl="0" hangingPunct="0"/>
            <a:r>
              <a:rPr lang="en-US" dirty="0" smtClean="0"/>
              <a:t>   Adjusting Your Way of Speaking;</a:t>
            </a:r>
          </a:p>
          <a:p>
            <a:pPr lvl="0" hangingPunct="0"/>
            <a:r>
              <a:rPr lang="en-US" dirty="0" smtClean="0"/>
              <a:t>   Listening;</a:t>
            </a:r>
          </a:p>
          <a:p>
            <a:pPr lvl="0" hangingPunct="0"/>
            <a:r>
              <a:rPr lang="en-US" dirty="0" smtClean="0"/>
              <a:t>   Problem-Solving;</a:t>
            </a:r>
          </a:p>
          <a:p>
            <a:pPr lvl="0" hangingPunct="0"/>
            <a:r>
              <a:rPr lang="en-US" dirty="0" smtClean="0"/>
              <a:t>   Observation; and</a:t>
            </a:r>
          </a:p>
          <a:p>
            <a:pPr lvl="0" hangingPunct="0"/>
            <a:r>
              <a:rPr lang="en-US" dirty="0" smtClean="0"/>
              <a:t>   Checking/Assessing.</a:t>
            </a:r>
          </a:p>
          <a:p>
            <a:pPr hangingPunct="0">
              <a:buNone/>
            </a:pPr>
            <a:endParaRPr lang="en-US" dirty="0" smtClean="0"/>
          </a:p>
          <a:p>
            <a:endParaRPr lang="en-US" dirty="0"/>
          </a:p>
        </p:txBody>
      </p:sp>
      <p:sp>
        <p:nvSpPr>
          <p:cNvPr id="3" name="Title 2"/>
          <p:cNvSpPr>
            <a:spLocks noGrp="1"/>
          </p:cNvSpPr>
          <p:nvPr>
            <p:ph type="title"/>
          </p:nvPr>
        </p:nvSpPr>
        <p:spPr>
          <a:xfrm>
            <a:off x="470647" y="919504"/>
            <a:ext cx="8229600" cy="591671"/>
          </a:xfrm>
        </p:spPr>
        <p:txBody>
          <a:bodyPr>
            <a:noAutofit/>
          </a:bodyPr>
          <a:lstStyle/>
          <a:p>
            <a:pPr algn="ctr"/>
            <a:r>
              <a:rPr lang="en-US" dirty="0" smtClean="0"/>
              <a:t>Enhancing Communication Skills</a:t>
            </a:r>
            <a:br>
              <a:rPr lang="en-US" dirty="0" smtClean="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42</a:t>
            </a:fld>
            <a:endParaRPr lang="en-US" dirty="0">
              <a:latin typeface="Arial"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pace.jpg"/>
          <p:cNvPicPr>
            <a:picLocks noChangeAspect="1"/>
          </p:cNvPicPr>
          <p:nvPr/>
        </p:nvPicPr>
        <p:blipFill>
          <a:blip r:embed="rId2" cstate="print"/>
          <a:stretch>
            <a:fillRect/>
          </a:stretch>
        </p:blipFill>
        <p:spPr>
          <a:xfrm>
            <a:off x="1127234" y="1313794"/>
            <a:ext cx="7151205" cy="4876800"/>
          </a:xfrm>
          <a:prstGeom prst="rect">
            <a:avLst/>
          </a:prstGeom>
        </p:spPr>
      </p:pic>
      <p:sp>
        <p:nvSpPr>
          <p:cNvPr id="5" name="TextBox 4"/>
          <p:cNvSpPr txBox="1"/>
          <p:nvPr/>
        </p:nvSpPr>
        <p:spPr>
          <a:xfrm>
            <a:off x="1219200" y="843474"/>
            <a:ext cx="6934200" cy="584775"/>
          </a:xfrm>
          <a:prstGeom prst="rect">
            <a:avLst/>
          </a:prstGeom>
          <a:noFill/>
        </p:spPr>
        <p:txBody>
          <a:bodyPr wrap="square" rtlCol="0">
            <a:spAutoFit/>
          </a:bodyPr>
          <a:lstStyle/>
          <a:p>
            <a:pPr algn="ctr"/>
            <a:r>
              <a:rPr lang="en-US" sz="3200" b="1" dirty="0" smtClean="0">
                <a:solidFill>
                  <a:schemeClr val="tx2"/>
                </a:solidFill>
                <a:latin typeface="Baskerville Old Face" pitchFamily="18" charset="0"/>
                <a:cs typeface="Times New Roman" pitchFamily="18" charset="0"/>
              </a:rPr>
              <a:t>Making Space</a:t>
            </a:r>
            <a:endParaRPr lang="en-US" sz="3200" b="1" dirty="0">
              <a:solidFill>
                <a:schemeClr val="tx2"/>
              </a:solidFill>
              <a:latin typeface="Baskerville Old Face" pitchFamily="18" charset="0"/>
              <a:cs typeface="Times New Roman" pitchFamily="18" charset="0"/>
            </a:endParaRPr>
          </a:p>
        </p:txBody>
      </p:sp>
      <p:sp>
        <p:nvSpPr>
          <p:cNvPr id="6" name="Slide Number Placeholder 5"/>
          <p:cNvSpPr>
            <a:spLocks noGrp="1"/>
          </p:cNvSpPr>
          <p:nvPr>
            <p:ph type="sldNum" sz="quarter" idx="11"/>
          </p:nvPr>
        </p:nvSpPr>
        <p:spPr/>
        <p:txBody>
          <a:bodyPr/>
          <a:lstStyle/>
          <a:p>
            <a:pPr>
              <a:defRPr/>
            </a:pPr>
            <a:fld id="{13F58E50-2BAF-4EEB-9A5B-318E6BB72840}" type="slidenum">
              <a:rPr lang="en-US" smtClean="0"/>
              <a:pPr>
                <a:defRPr/>
              </a:pPr>
              <a:t>43</a:t>
            </a:fld>
            <a:endParaRPr lang="en-US" sz="1400">
              <a:latin typeface="Arial" charset="0"/>
            </a:endParaRPr>
          </a:p>
        </p:txBody>
      </p:sp>
    </p:spTree>
    <p:extLst>
      <p:ext uri="{BB962C8B-B14F-4D97-AF65-F5344CB8AC3E}">
        <p14:creationId xmlns:p14="http://schemas.microsoft.com/office/powerpoint/2010/main" val="6436127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lvl="1" indent="0">
              <a:buSzPct val="68000"/>
              <a:buNone/>
            </a:pPr>
            <a:r>
              <a:rPr lang="en-US" dirty="0" smtClean="0"/>
              <a:t>When is the right time?  People of different cultural backgrounds may give different answers to this question:</a:t>
            </a:r>
          </a:p>
          <a:p>
            <a:pPr marL="365760" lvl="1" indent="-256032">
              <a:buSzPct val="68000"/>
              <a:buNone/>
            </a:pPr>
            <a:endParaRPr lang="en-US" dirty="0" smtClean="0"/>
          </a:p>
          <a:p>
            <a:pPr marL="603504" lvl="2" indent="-256032">
              <a:buSzPct val="68000"/>
              <a:buFont typeface="Wingdings 3"/>
              <a:buChar char=""/>
            </a:pPr>
            <a:r>
              <a:rPr lang="en-US" dirty="0" smtClean="0"/>
              <a:t>At ten o'clock;</a:t>
            </a:r>
          </a:p>
          <a:p>
            <a:pPr marL="603504" lvl="2" indent="-256032">
              <a:buSzPct val="68000"/>
              <a:buFont typeface="Wingdings 3"/>
              <a:buChar char=""/>
            </a:pPr>
            <a:r>
              <a:rPr lang="en-US" dirty="0" smtClean="0"/>
              <a:t>At twenty-two hundred hours;		</a:t>
            </a:r>
          </a:p>
          <a:p>
            <a:pPr marL="603504" lvl="2" indent="-256032">
              <a:buSzPct val="68000"/>
              <a:buFont typeface="Wingdings 3"/>
              <a:buChar char=""/>
            </a:pPr>
            <a:r>
              <a:rPr lang="en-US" dirty="0" smtClean="0"/>
              <a:t>At sunset;</a:t>
            </a:r>
          </a:p>
          <a:p>
            <a:pPr marL="603504" lvl="2" indent="-256032">
              <a:buSzPct val="68000"/>
              <a:buFont typeface="Wingdings 3"/>
              <a:buChar char=""/>
            </a:pPr>
            <a:r>
              <a:rPr lang="en-US" dirty="0" smtClean="0"/>
              <a:t>When everything is ready;</a:t>
            </a:r>
          </a:p>
          <a:p>
            <a:pPr marL="603504" lvl="2" indent="-256032">
              <a:buSzPct val="68000"/>
              <a:buFont typeface="Wingdings 3"/>
              <a:buChar char=""/>
            </a:pPr>
            <a:r>
              <a:rPr lang="en-US" dirty="0" smtClean="0"/>
              <a:t>When everyone is here; or</a:t>
            </a:r>
          </a:p>
          <a:p>
            <a:pPr marL="603504" lvl="2" indent="-256032">
              <a:buSzPct val="68000"/>
              <a:buFont typeface="Wingdings 3"/>
              <a:buChar char=""/>
            </a:pPr>
            <a:r>
              <a:rPr lang="en-US" dirty="0" smtClean="0"/>
              <a:t>When I'm good and ready.</a:t>
            </a:r>
          </a:p>
          <a:p>
            <a:pPr marL="365760" lvl="1" indent="-256032">
              <a:buSzPct val="68000"/>
              <a:buFont typeface="Wingdings 3"/>
              <a:buChar char=""/>
            </a:pPr>
            <a:endParaRPr lang="en-US" dirty="0" smtClean="0"/>
          </a:p>
          <a:p>
            <a:endParaRPr lang="en-US" dirty="0"/>
          </a:p>
        </p:txBody>
      </p:sp>
      <p:sp>
        <p:nvSpPr>
          <p:cNvPr id="3" name="Title 2"/>
          <p:cNvSpPr>
            <a:spLocks noGrp="1"/>
          </p:cNvSpPr>
          <p:nvPr>
            <p:ph type="title"/>
          </p:nvPr>
        </p:nvSpPr>
        <p:spPr>
          <a:xfrm>
            <a:off x="470647" y="824908"/>
            <a:ext cx="8229600" cy="591671"/>
          </a:xfrm>
        </p:spPr>
        <p:txBody>
          <a:bodyPr/>
          <a:lstStyle/>
          <a:p>
            <a:pPr algn="ctr"/>
            <a:r>
              <a:rPr lang="en-US" dirty="0" smtClean="0"/>
              <a:t>Marking Time (Temporality)</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44</a:t>
            </a:fld>
            <a:endParaRPr lang="en-US" dirty="0">
              <a:latin typeface="Arial" charset="0"/>
            </a:endParaRPr>
          </a:p>
        </p:txBody>
      </p:sp>
      <p:pic>
        <p:nvPicPr>
          <p:cNvPr id="5" name="Picture 4" descr="C:\Users\mmarchi\AppData\Local\Microsoft\Windows\Temporary Internet Files\Content.IE5\5ZOT3G9U\MP900438989[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49460" y="2601310"/>
            <a:ext cx="2348515" cy="2396359"/>
          </a:xfrm>
          <a:prstGeom prst="rect">
            <a:avLst/>
          </a:prstGeom>
          <a:noFill/>
          <a:ln>
            <a:noFill/>
          </a:ln>
        </p:spPr>
      </p:pic>
    </p:spTree>
    <p:extLst>
      <p:ext uri="{BB962C8B-B14F-4D97-AF65-F5344CB8AC3E}">
        <p14:creationId xmlns:p14="http://schemas.microsoft.com/office/powerpoint/2010/main" val="28738407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Competence Continuum</a:t>
            </a:r>
          </a:p>
        </p:txBody>
      </p:sp>
      <p:sp>
        <p:nvSpPr>
          <p:cNvPr id="3" name="Content Placeholder 2"/>
          <p:cNvSpPr>
            <a:spLocks noGrp="1"/>
          </p:cNvSpPr>
          <p:nvPr>
            <p:ph idx="1"/>
          </p:nvPr>
        </p:nvSpPr>
        <p:spPr/>
        <p:txBody>
          <a:bodyPr/>
          <a:lstStyle/>
          <a:p>
            <a:endParaRPr lang="en-US" sz="2800" dirty="0" smtClean="0"/>
          </a:p>
          <a:p>
            <a:r>
              <a:rPr lang="en-US" sz="2800" dirty="0" smtClean="0"/>
              <a:t>Where do you place yourself along the continuum?</a:t>
            </a:r>
          </a:p>
          <a:p>
            <a:endParaRPr lang="en-US" sz="2800" dirty="0" smtClean="0"/>
          </a:p>
          <a:p>
            <a:pPr marL="0" indent="0">
              <a:buNone/>
            </a:pPr>
            <a:endParaRPr lang="en-US" sz="2800" dirty="0"/>
          </a:p>
          <a:p>
            <a:r>
              <a:rPr lang="en-US" sz="2800" dirty="0" smtClean="0"/>
              <a:t>Where do you place your agency along the continuum?</a:t>
            </a:r>
            <a:endParaRPr lang="en-US" sz="28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z="900" smtClean="0"/>
              <a:pPr>
                <a:defRPr/>
              </a:pPr>
              <a:t>45</a:t>
            </a:fld>
            <a:endParaRPr lang="en-US" sz="900" dirty="0">
              <a:latin typeface="Arial" charset="0"/>
            </a:endParaRPr>
          </a:p>
        </p:txBody>
      </p:sp>
    </p:spTree>
    <p:extLst>
      <p:ext uri="{BB962C8B-B14F-4D97-AF65-F5344CB8AC3E}">
        <p14:creationId xmlns:p14="http://schemas.microsoft.com/office/powerpoint/2010/main" val="39249075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sz="4000" b="1" dirty="0" smtClean="0"/>
          </a:p>
          <a:p>
            <a:pPr marL="0" indent="0">
              <a:buNone/>
            </a:pPr>
            <a:r>
              <a:rPr lang="en-US" sz="4000" b="1" dirty="0" smtClean="0"/>
              <a:t>What </a:t>
            </a:r>
            <a:r>
              <a:rPr lang="en-US" sz="4000" b="1" dirty="0"/>
              <a:t>can you do to move your organization ahead one step in the continuum?</a:t>
            </a:r>
            <a:r>
              <a:rPr lang="en-US" sz="4000" dirty="0"/>
              <a:t> </a:t>
            </a:r>
          </a:p>
        </p:txBody>
      </p:sp>
      <p:sp>
        <p:nvSpPr>
          <p:cNvPr id="4" name="Slide Number Placeholder 3"/>
          <p:cNvSpPr>
            <a:spLocks noGrp="1"/>
          </p:cNvSpPr>
          <p:nvPr>
            <p:ph type="sldNum" sz="quarter" idx="11"/>
          </p:nvPr>
        </p:nvSpPr>
        <p:spPr/>
        <p:txBody>
          <a:bodyPr/>
          <a:lstStyle/>
          <a:p>
            <a:pPr>
              <a:defRPr/>
            </a:pPr>
            <a:r>
              <a:rPr lang="en-US" sz="900" smtClean="0"/>
              <a:t>Slide </a:t>
            </a:r>
            <a:fld id="{8E0BD697-C650-4553-8269-3DAFA0DE6DB9}" type="slidenum">
              <a:rPr lang="en-US" sz="900" smtClean="0"/>
              <a:pPr>
                <a:defRPr/>
              </a:pPr>
              <a:t>46</a:t>
            </a:fld>
            <a:r>
              <a:rPr lang="en-US" sz="900" smtClean="0"/>
              <a:t> of 42</a:t>
            </a:r>
            <a:endParaRPr lang="en-US" sz="900" dirty="0">
              <a:latin typeface="Arial" charset="0"/>
            </a:endParaRPr>
          </a:p>
        </p:txBody>
      </p:sp>
    </p:spTree>
    <p:extLst>
      <p:ext uri="{BB962C8B-B14F-4D97-AF65-F5344CB8AC3E}">
        <p14:creationId xmlns:p14="http://schemas.microsoft.com/office/powerpoint/2010/main" val="463910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600" dirty="0" smtClean="0"/>
              <a:t>Section I:     Introduction</a:t>
            </a:r>
          </a:p>
          <a:p>
            <a:pPr marL="0" indent="0">
              <a:buNone/>
            </a:pPr>
            <a:r>
              <a:rPr lang="en-US" sz="2600" dirty="0" smtClean="0"/>
              <a:t>Section II:    Exploring Culture and Diversity</a:t>
            </a:r>
          </a:p>
          <a:p>
            <a:pPr marL="0" indent="0">
              <a:buNone/>
            </a:pPr>
            <a:r>
              <a:rPr lang="en-US" sz="2600" dirty="0" smtClean="0"/>
              <a:t>Section III:   Looking at Generational Differences</a:t>
            </a:r>
          </a:p>
          <a:p>
            <a:pPr marL="0" indent="0">
              <a:buNone/>
            </a:pPr>
            <a:r>
              <a:rPr lang="en-US" sz="2600" dirty="0" smtClean="0"/>
              <a:t>Section IV:   Considering Diversity in the 				     Organization</a:t>
            </a:r>
          </a:p>
          <a:p>
            <a:pPr marL="0" indent="0">
              <a:buNone/>
            </a:pPr>
            <a:r>
              <a:rPr lang="en-US" sz="2600" dirty="0" smtClean="0"/>
              <a:t>Section V:    Managing Employees		</a:t>
            </a:r>
          </a:p>
          <a:p>
            <a:pPr marL="0" indent="0">
              <a:buNone/>
            </a:pPr>
            <a:r>
              <a:rPr lang="en-US" sz="2600" dirty="0" smtClean="0"/>
              <a:t>Section VI:   Connecting Diversity in the</a:t>
            </a:r>
          </a:p>
          <a:p>
            <a:pPr marL="0" indent="0">
              <a:buNone/>
            </a:pPr>
            <a:r>
              <a:rPr lang="en-US" sz="2600" dirty="0" smtClean="0"/>
              <a:t>                            Organization</a:t>
            </a:r>
          </a:p>
          <a:p>
            <a:pPr marL="0" indent="0">
              <a:buNone/>
            </a:pPr>
            <a:r>
              <a:rPr lang="en-US" sz="2600" dirty="0" smtClean="0"/>
              <a:t>Section VII:  Transfer of Learning and Evaluation </a:t>
            </a:r>
          </a:p>
          <a:p>
            <a:pPr>
              <a:buNone/>
            </a:pPr>
            <a:endParaRPr lang="en-US" sz="2600" dirty="0" smtClean="0"/>
          </a:p>
        </p:txBody>
      </p:sp>
      <p:sp>
        <p:nvSpPr>
          <p:cNvPr id="3" name="Title 2"/>
          <p:cNvSpPr>
            <a:spLocks noGrp="1"/>
          </p:cNvSpPr>
          <p:nvPr>
            <p:ph type="title"/>
          </p:nvPr>
        </p:nvSpPr>
        <p:spPr/>
        <p:txBody>
          <a:bodyPr>
            <a:normAutofit/>
          </a:bodyPr>
          <a:lstStyle/>
          <a:p>
            <a:pPr algn="ctr"/>
            <a:r>
              <a:rPr lang="en-US" dirty="0" smtClean="0"/>
              <a:t>Agenda</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5</a:t>
            </a:fld>
            <a:endParaRPr lang="en-US" dirty="0">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4800"/>
              </a:spcAft>
              <a:buNone/>
            </a:pPr>
            <a:r>
              <a:rPr lang="en-US" b="1" dirty="0" smtClean="0"/>
              <a:t>Administrative Supervision</a:t>
            </a:r>
            <a:endParaRPr lang="en-US" dirty="0" smtClean="0"/>
          </a:p>
          <a:p>
            <a:pPr>
              <a:spcAft>
                <a:spcPts val="4800"/>
              </a:spcAft>
              <a:buNone/>
            </a:pPr>
            <a:r>
              <a:rPr lang="en-US" b="1" dirty="0" smtClean="0"/>
              <a:t>Educational Supervision</a:t>
            </a:r>
          </a:p>
          <a:p>
            <a:pPr>
              <a:spcAft>
                <a:spcPts val="4800"/>
              </a:spcAft>
              <a:buNone/>
            </a:pPr>
            <a:r>
              <a:rPr lang="en-US" b="1" dirty="0" smtClean="0"/>
              <a:t>Clinical Supervision</a:t>
            </a:r>
          </a:p>
          <a:p>
            <a:pPr>
              <a:buNone/>
            </a:pPr>
            <a:endParaRPr lang="en-US" dirty="0"/>
          </a:p>
        </p:txBody>
      </p:sp>
      <p:sp>
        <p:nvSpPr>
          <p:cNvPr id="3" name="Title 2"/>
          <p:cNvSpPr>
            <a:spLocks noGrp="1"/>
          </p:cNvSpPr>
          <p:nvPr>
            <p:ph type="title"/>
          </p:nvPr>
        </p:nvSpPr>
        <p:spPr/>
        <p:txBody>
          <a:bodyPr/>
          <a:lstStyle/>
          <a:p>
            <a:pPr algn="ctr"/>
            <a:r>
              <a:rPr lang="en-US" dirty="0" smtClean="0"/>
              <a:t>Managing Diversity Includes:</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6</a:t>
            </a:fld>
            <a:endParaRPr lang="en-US" dirty="0">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718440"/>
            <a:ext cx="8247888" cy="4480653"/>
          </a:xfrm>
        </p:spPr>
        <p:txBody>
          <a:bodyPr>
            <a:normAutofit/>
          </a:bodyPr>
          <a:lstStyle/>
          <a:p>
            <a:pPr>
              <a:spcAft>
                <a:spcPts val="3000"/>
              </a:spcAft>
            </a:pPr>
            <a:r>
              <a:rPr lang="en-US" dirty="0" smtClean="0"/>
              <a:t> Being aware of one's own filter;</a:t>
            </a:r>
          </a:p>
          <a:p>
            <a:pPr lvl="0">
              <a:spcAft>
                <a:spcPts val="3000"/>
              </a:spcAft>
            </a:pPr>
            <a:r>
              <a:rPr lang="en-US" dirty="0" smtClean="0"/>
              <a:t>Understanding the laws and guidelines surrounding diversity; </a:t>
            </a:r>
          </a:p>
          <a:p>
            <a:pPr lvl="0">
              <a:spcAft>
                <a:spcPts val="3000"/>
              </a:spcAft>
            </a:pPr>
            <a:r>
              <a:rPr lang="en-US" dirty="0" smtClean="0"/>
              <a:t>Valuing human differences; and</a:t>
            </a:r>
          </a:p>
          <a:p>
            <a:pPr lvl="0">
              <a:spcAft>
                <a:spcPts val="3000"/>
              </a:spcAft>
            </a:pPr>
            <a:r>
              <a:rPr lang="en-US" dirty="0" smtClean="0"/>
              <a:t>Managing workplace diversity.</a:t>
            </a:r>
          </a:p>
          <a:p>
            <a:pPr marL="0" indent="0">
              <a:buNone/>
            </a:pPr>
            <a:endParaRPr lang="en-US" dirty="0"/>
          </a:p>
        </p:txBody>
      </p:sp>
      <p:sp>
        <p:nvSpPr>
          <p:cNvPr id="3" name="Title 2"/>
          <p:cNvSpPr>
            <a:spLocks noGrp="1"/>
          </p:cNvSpPr>
          <p:nvPr>
            <p:ph type="title"/>
          </p:nvPr>
        </p:nvSpPr>
        <p:spPr>
          <a:xfrm>
            <a:off x="470647" y="935270"/>
            <a:ext cx="8229600" cy="591671"/>
          </a:xfrm>
        </p:spPr>
        <p:txBody>
          <a:bodyPr>
            <a:normAutofit fontScale="90000"/>
          </a:bodyPr>
          <a:lstStyle/>
          <a:p>
            <a:pPr algn="ctr"/>
            <a:r>
              <a:rPr lang="en-US" sz="3000" dirty="0" smtClean="0"/>
              <a:t>Supervisor</a:t>
            </a:r>
            <a:r>
              <a:rPr lang="en-US" dirty="0" smtClean="0"/>
              <a:t> </a:t>
            </a:r>
            <a:r>
              <a:rPr lang="en-US" sz="3000" dirty="0" smtClean="0"/>
              <a:t>Responsibilities Relating to Diversity</a:t>
            </a:r>
            <a:endParaRPr lang="en-US" sz="3000"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7</a:t>
            </a:fld>
            <a:endParaRPr lang="en-US" dirty="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spcAft>
                <a:spcPts val="3600"/>
              </a:spcAft>
            </a:pPr>
            <a:r>
              <a:rPr lang="en-US" dirty="0" smtClean="0"/>
              <a:t>Personality Traits;</a:t>
            </a:r>
          </a:p>
          <a:p>
            <a:pPr lvl="0">
              <a:spcAft>
                <a:spcPts val="3600"/>
              </a:spcAft>
            </a:pPr>
            <a:r>
              <a:rPr lang="en-US" dirty="0" smtClean="0"/>
              <a:t>Internal;</a:t>
            </a:r>
          </a:p>
          <a:p>
            <a:pPr lvl="0">
              <a:spcAft>
                <a:spcPts val="3600"/>
              </a:spcAft>
            </a:pPr>
            <a:r>
              <a:rPr lang="en-US" dirty="0" smtClean="0"/>
              <a:t>External; and</a:t>
            </a:r>
          </a:p>
          <a:p>
            <a:pPr>
              <a:spcAft>
                <a:spcPts val="3600"/>
              </a:spcAft>
            </a:pPr>
            <a:r>
              <a:rPr lang="en-US" dirty="0" smtClean="0"/>
              <a:t>Organizational Dimensions</a:t>
            </a:r>
          </a:p>
          <a:p>
            <a:pPr marL="914400" lvl="2" indent="0">
              <a:spcAft>
                <a:spcPts val="3600"/>
              </a:spcAft>
              <a:buNone/>
            </a:pPr>
            <a:r>
              <a:rPr lang="en-US" sz="1800" dirty="0" err="1"/>
              <a:t>Loden</a:t>
            </a:r>
            <a:r>
              <a:rPr lang="en-US" sz="1800" dirty="0"/>
              <a:t> and </a:t>
            </a:r>
            <a:r>
              <a:rPr lang="en-US" sz="1800" dirty="0" err="1"/>
              <a:t>Rosner</a:t>
            </a:r>
            <a:r>
              <a:rPr lang="en-US" sz="1800" dirty="0"/>
              <a:t> (1991)</a:t>
            </a:r>
          </a:p>
          <a:p>
            <a:pPr lvl="2">
              <a:spcAft>
                <a:spcPts val="3600"/>
              </a:spcAft>
            </a:pPr>
            <a:endParaRPr lang="en-US" dirty="0"/>
          </a:p>
        </p:txBody>
      </p:sp>
      <p:sp>
        <p:nvSpPr>
          <p:cNvPr id="3" name="Title 2"/>
          <p:cNvSpPr>
            <a:spLocks noGrp="1"/>
          </p:cNvSpPr>
          <p:nvPr>
            <p:ph type="title"/>
          </p:nvPr>
        </p:nvSpPr>
        <p:spPr/>
        <p:txBody>
          <a:bodyPr/>
          <a:lstStyle/>
          <a:p>
            <a:pPr algn="ctr"/>
            <a:r>
              <a:rPr lang="en-US" dirty="0" smtClean="0"/>
              <a:t>Four Layers of Diversity</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8</a:t>
            </a:fld>
            <a:endParaRPr lang="en-US" dirty="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497724"/>
            <a:ext cx="8247888" cy="4701369"/>
          </a:xfrm>
        </p:spPr>
        <p:txBody>
          <a:bodyPr>
            <a:normAutofit/>
          </a:bodyPr>
          <a:lstStyle/>
          <a:p>
            <a:pPr marL="0" indent="0" hangingPunct="0">
              <a:spcBef>
                <a:spcPts val="0"/>
              </a:spcBef>
              <a:buNone/>
            </a:pPr>
            <a:r>
              <a:rPr lang="en-US" dirty="0" smtClean="0"/>
              <a:t>An approach </a:t>
            </a:r>
            <a:r>
              <a:rPr lang="en-US" dirty="0"/>
              <a:t>to help an organization benefit from employee’s </a:t>
            </a:r>
            <a:r>
              <a:rPr lang="en-US" dirty="0" smtClean="0"/>
              <a:t>differences.  It usually concentrates on several general objectives:  </a:t>
            </a:r>
          </a:p>
        </p:txBody>
      </p:sp>
      <p:sp>
        <p:nvSpPr>
          <p:cNvPr id="3" name="Title 2"/>
          <p:cNvSpPr>
            <a:spLocks noGrp="1"/>
          </p:cNvSpPr>
          <p:nvPr>
            <p:ph type="title"/>
          </p:nvPr>
        </p:nvSpPr>
        <p:spPr>
          <a:xfrm>
            <a:off x="470647" y="951036"/>
            <a:ext cx="8229600" cy="591671"/>
          </a:xfrm>
        </p:spPr>
        <p:txBody>
          <a:bodyPr>
            <a:normAutofit fontScale="90000"/>
          </a:bodyPr>
          <a:lstStyle/>
          <a:p>
            <a:pPr algn="ctr"/>
            <a:r>
              <a:rPr lang="en-US" sz="3000" dirty="0" smtClean="0"/>
              <a:t>Valuing Diversity</a:t>
            </a:r>
            <a:r>
              <a:rPr lang="en-US" dirty="0" smtClean="0"/>
              <a:t/>
            </a:r>
            <a:br>
              <a:rPr lang="en-US" dirty="0" smtClean="0"/>
            </a:br>
            <a:endParaRPr lang="en-US" dirty="0"/>
          </a:p>
        </p:txBody>
      </p:sp>
      <p:sp>
        <p:nvSpPr>
          <p:cNvPr id="6" name="Right Arrow 5"/>
          <p:cNvSpPr/>
          <p:nvPr/>
        </p:nvSpPr>
        <p:spPr>
          <a:xfrm>
            <a:off x="6934200" y="5410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1"/>
          </p:nvPr>
        </p:nvSpPr>
        <p:spPr/>
        <p:txBody>
          <a:bodyPr/>
          <a:lstStyle/>
          <a:p>
            <a:pPr>
              <a:defRPr/>
            </a:pPr>
            <a:fld id="{8E0BD697-C650-4553-8269-3DAFA0DE6DB9}" type="slidenum">
              <a:rPr lang="en-US" smtClean="0"/>
              <a:pPr>
                <a:defRPr/>
              </a:pPr>
              <a:t>9</a:t>
            </a:fld>
            <a:endParaRPr lang="en-US" dirty="0">
              <a:latin typeface="Arial" charset="0"/>
            </a:endParaRPr>
          </a:p>
        </p:txBody>
      </p:sp>
    </p:spTree>
  </p:cSld>
  <p:clrMapOvr>
    <a:masterClrMapping/>
  </p:clrMapOvr>
</p:sld>
</file>

<file path=ppt/theme/theme1.xml><?xml version="1.0" encoding="utf-8"?>
<a:theme xmlns:a="http://schemas.openxmlformats.org/drawingml/2006/main" name="STS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Osaka"/>
        <a:cs typeface=""/>
      </a:majorFont>
      <a:minorFont>
        <a:latin typeface="Georgia"/>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STSTemplate</Template>
  <TotalTime>1746</TotalTime>
  <Words>1524</Words>
  <Application>Microsoft Office PowerPoint</Application>
  <PresentationFormat>On-screen Show (4:3)</PresentationFormat>
  <Paragraphs>248</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STSTemplate</vt:lpstr>
      <vt:lpstr>PowerPoint Presentation</vt:lpstr>
      <vt:lpstr>Learning Objectives</vt:lpstr>
      <vt:lpstr>Idea Catcher</vt:lpstr>
      <vt:lpstr>The Supervisor Training Series</vt:lpstr>
      <vt:lpstr>Agenda</vt:lpstr>
      <vt:lpstr>Managing Diversity Includes:</vt:lpstr>
      <vt:lpstr>Supervisor Responsibilities Relating to Diversity</vt:lpstr>
      <vt:lpstr>Four Layers of Diversity</vt:lpstr>
      <vt:lpstr>Valuing Diversity </vt:lpstr>
      <vt:lpstr>Valuing Diversity (continued)</vt:lpstr>
      <vt:lpstr>Benefits to Diversity</vt:lpstr>
      <vt:lpstr>The Desired Future State</vt:lpstr>
      <vt:lpstr>Cultural Proficiency</vt:lpstr>
      <vt:lpstr>Cultural Proficiency (continued)</vt:lpstr>
      <vt:lpstr>Implications of Many Age Groups </vt:lpstr>
      <vt:lpstr>Implications of Many Age Groups (continued) </vt:lpstr>
      <vt:lpstr>Implications of Many Age Groups (continued) </vt:lpstr>
      <vt:lpstr>Changing Times </vt:lpstr>
      <vt:lpstr>PowerPoint Presentation</vt:lpstr>
      <vt:lpstr>Civil Rights Act of 1964</vt:lpstr>
      <vt:lpstr>Affirmative Action is..</vt:lpstr>
      <vt:lpstr>The Goal of Affirmative Action</vt:lpstr>
      <vt:lpstr>Equal Opportunity Employment</vt:lpstr>
      <vt:lpstr>Equal Opportunity Employment (continued)</vt:lpstr>
      <vt:lpstr>Human Resource Trainings</vt:lpstr>
      <vt:lpstr>Equal Pay Act</vt:lpstr>
      <vt:lpstr>The Pregnancy Discrimination Act of 1978</vt:lpstr>
      <vt:lpstr>Americans with Disabilities Act (ADA)</vt:lpstr>
      <vt:lpstr>Fact or Myth?</vt:lpstr>
      <vt:lpstr>Myth</vt:lpstr>
      <vt:lpstr>Fact or Myth?</vt:lpstr>
      <vt:lpstr>Myth</vt:lpstr>
      <vt:lpstr>Fact or Myth?</vt:lpstr>
      <vt:lpstr>Myth</vt:lpstr>
      <vt:lpstr>Fact or Myth?</vt:lpstr>
      <vt:lpstr>Myth</vt:lpstr>
      <vt:lpstr>How Well Are We Doing?</vt:lpstr>
      <vt:lpstr>What Does it Mean to Manage Diversity?</vt:lpstr>
      <vt:lpstr>How to Promote Cultural Strengths </vt:lpstr>
      <vt:lpstr>Diversity Trainings</vt:lpstr>
      <vt:lpstr>Suggestions for Skill Development Activities </vt:lpstr>
      <vt:lpstr>Enhancing Communication Skills </vt:lpstr>
      <vt:lpstr>PowerPoint Presentation</vt:lpstr>
      <vt:lpstr>Marking Time (Temporality)</vt:lpstr>
      <vt:lpstr>Cultural Competence Continuum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lcrone</dc:creator>
  <cp:keywords>Templates</cp:keywords>
  <cp:lastModifiedBy>Maryann Marchi</cp:lastModifiedBy>
  <cp:revision>58</cp:revision>
  <cp:lastPrinted>2012-07-17T14:48:11Z</cp:lastPrinted>
  <dcterms:created xsi:type="dcterms:W3CDTF">2011-10-04T15:18:59Z</dcterms:created>
  <dcterms:modified xsi:type="dcterms:W3CDTF">2014-09-30T13:30:54Z</dcterms:modified>
</cp:coreProperties>
</file>